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1"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y="5143500" cx="9144000"/>
  <p:notesSz cx="6858000" cy="9144000"/>
  <p:embeddedFontLst>
    <p:embeddedFont>
      <p:font typeface="Roboto"/>
      <p:regular r:id="rId22"/>
      <p:bold r:id="rId23"/>
      <p:italic r:id="rId24"/>
      <p:boldItalic r:id="rId25"/>
    </p:embeddedFont>
    <p:embeddedFont>
      <p:font typeface="IBM Plex Serif"/>
      <p:regular r:id="rId26"/>
      <p:bold r:id="rId27"/>
      <p:italic r:id="rId28"/>
      <p:boldItalic r:id="rId29"/>
    </p:embeddedFont>
    <p:embeddedFont>
      <p:font typeface="Poppins"/>
      <p:regular r:id="rId30"/>
      <p:bold r:id="rId31"/>
      <p:italic r:id="rId32"/>
      <p:boldItalic r:id="rId33"/>
    </p:embeddedFont>
    <p:embeddedFont>
      <p:font typeface="Squada One"/>
      <p:regular r:id="rId34"/>
    </p:embeddedFont>
    <p:embeddedFont>
      <p:font typeface="IBM Plex Serif Medium"/>
      <p:regular r:id="rId35"/>
      <p:bold r:id="rId36"/>
      <p:italic r:id="rId37"/>
      <p:boldItalic r:id="rId38"/>
    </p:embeddedFont>
    <p:embeddedFont>
      <p:font typeface="Nunito Sans ExtraBold"/>
      <p:bold r:id="rId39"/>
      <p:boldItalic r:id="rId40"/>
    </p:embeddedFont>
    <p:embeddedFont>
      <p:font typeface="Roboto Mono"/>
      <p:regular r:id="rId41"/>
      <p:bold r:id="rId42"/>
      <p:italic r:id="rId43"/>
      <p:boldItalic r:id="rId4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NunitoSansExtraBold-boldItalic.fntdata"/><Relationship Id="rId20" Type="http://schemas.openxmlformats.org/officeDocument/2006/relationships/slide" Target="slides/slide15.xml"/><Relationship Id="rId42" Type="http://schemas.openxmlformats.org/officeDocument/2006/relationships/font" Target="fonts/RobotoMono-bold.fntdata"/><Relationship Id="rId41" Type="http://schemas.openxmlformats.org/officeDocument/2006/relationships/font" Target="fonts/RobotoMono-regular.fntdata"/><Relationship Id="rId22" Type="http://schemas.openxmlformats.org/officeDocument/2006/relationships/font" Target="fonts/Roboto-regular.fntdata"/><Relationship Id="rId44" Type="http://schemas.openxmlformats.org/officeDocument/2006/relationships/font" Target="fonts/RobotoMono-boldItalic.fntdata"/><Relationship Id="rId21" Type="http://schemas.openxmlformats.org/officeDocument/2006/relationships/slide" Target="slides/slide16.xml"/><Relationship Id="rId43" Type="http://schemas.openxmlformats.org/officeDocument/2006/relationships/font" Target="fonts/RobotoMono-italic.fntdata"/><Relationship Id="rId24" Type="http://schemas.openxmlformats.org/officeDocument/2006/relationships/font" Target="fonts/Roboto-italic.fntdata"/><Relationship Id="rId23" Type="http://schemas.openxmlformats.org/officeDocument/2006/relationships/font" Target="fonts/Roboto-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IBMPlexSerif-regular.fntdata"/><Relationship Id="rId25" Type="http://schemas.openxmlformats.org/officeDocument/2006/relationships/font" Target="fonts/Roboto-boldItalic.fntdata"/><Relationship Id="rId28" Type="http://schemas.openxmlformats.org/officeDocument/2006/relationships/font" Target="fonts/IBMPlexSerif-italic.fntdata"/><Relationship Id="rId27" Type="http://schemas.openxmlformats.org/officeDocument/2006/relationships/font" Target="fonts/IBMPlexSerif-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IBMPlexSerif-bold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Poppins-bold.fntdata"/><Relationship Id="rId30" Type="http://schemas.openxmlformats.org/officeDocument/2006/relationships/font" Target="fonts/Poppins-regular.fntdata"/><Relationship Id="rId11" Type="http://schemas.openxmlformats.org/officeDocument/2006/relationships/slide" Target="slides/slide6.xml"/><Relationship Id="rId33" Type="http://schemas.openxmlformats.org/officeDocument/2006/relationships/font" Target="fonts/Poppins-boldItalic.fntdata"/><Relationship Id="rId10" Type="http://schemas.openxmlformats.org/officeDocument/2006/relationships/slide" Target="slides/slide5.xml"/><Relationship Id="rId32" Type="http://schemas.openxmlformats.org/officeDocument/2006/relationships/font" Target="fonts/Poppins-italic.fntdata"/><Relationship Id="rId13" Type="http://schemas.openxmlformats.org/officeDocument/2006/relationships/slide" Target="slides/slide8.xml"/><Relationship Id="rId35" Type="http://schemas.openxmlformats.org/officeDocument/2006/relationships/font" Target="fonts/IBMPlexSerifMedium-regular.fntdata"/><Relationship Id="rId12" Type="http://schemas.openxmlformats.org/officeDocument/2006/relationships/slide" Target="slides/slide7.xml"/><Relationship Id="rId34" Type="http://schemas.openxmlformats.org/officeDocument/2006/relationships/font" Target="fonts/SquadaOne-regular.fntdata"/><Relationship Id="rId15" Type="http://schemas.openxmlformats.org/officeDocument/2006/relationships/slide" Target="slides/slide10.xml"/><Relationship Id="rId37" Type="http://schemas.openxmlformats.org/officeDocument/2006/relationships/font" Target="fonts/IBMPlexSerifMedium-italic.fntdata"/><Relationship Id="rId14" Type="http://schemas.openxmlformats.org/officeDocument/2006/relationships/slide" Target="slides/slide9.xml"/><Relationship Id="rId36" Type="http://schemas.openxmlformats.org/officeDocument/2006/relationships/font" Target="fonts/IBMPlexSerifMedium-bold.fntdata"/><Relationship Id="rId17" Type="http://schemas.openxmlformats.org/officeDocument/2006/relationships/slide" Target="slides/slide12.xml"/><Relationship Id="rId39" Type="http://schemas.openxmlformats.org/officeDocument/2006/relationships/font" Target="fonts/NunitoSansExtraBold-bold.fntdata"/><Relationship Id="rId16" Type="http://schemas.openxmlformats.org/officeDocument/2006/relationships/slide" Target="slides/slide11.xml"/><Relationship Id="rId38" Type="http://schemas.openxmlformats.org/officeDocument/2006/relationships/font" Target="fonts/IBMPlexSerifMedium-bold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g30b39deb74a_0_62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hello everyone, welcome to this walkthrough presentation of our coding journey in simulating an Autonomous Collision Avoidance environment for satellites using Ursina game engine in python. </a:t>
            </a:r>
            <a:endParaRPr/>
          </a:p>
        </p:txBody>
      </p:sp>
      <p:sp>
        <p:nvSpPr>
          <p:cNvPr id="73" name="Google Shape;73;g30b39deb74a_0_6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30c08ebb0f2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30c08ebb0f2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30c7a2a926a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30c7a2a926a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30c7a2a926a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30c7a2a926a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30c7a2a926a_1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30c7a2a926a_1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30c7a2a926a_1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30c7a2a926a_1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30c7a2a926a_1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30c7a2a926a_1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2fc92026dde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2fc92026dde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30b39deb74a_0_28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30b39deb74a_0_28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30b39deb74a_0_28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30b39deb74a_0_28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30b76709bf1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30b76709bf1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30b76709bf1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30b76709bf1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30b76709bf1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30b76709bf1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30b76709bf1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30b76709bf1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30c08ebb0f2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30c08ebb0f2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30c08ebb0f2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30c08ebb0f2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LINE 1">
  <p:cSld name="2_Título y objetos">
    <p:bg>
      <p:bgPr>
        <a:gradFill>
          <a:gsLst>
            <a:gs pos="0">
              <a:schemeClr val="accent1"/>
            </a:gs>
            <a:gs pos="100000">
              <a:schemeClr val="accent2"/>
            </a:gs>
          </a:gsLst>
          <a:path path="circle">
            <a:fillToRect b="50%" l="50%" r="50%" t="50%"/>
          </a:path>
          <a:tileRect/>
        </a:gradFill>
      </p:bgPr>
    </p:bg>
    <p:spTree>
      <p:nvGrpSpPr>
        <p:cNvPr id="50" name="Shape 50"/>
        <p:cNvGrpSpPr/>
        <p:nvPr/>
      </p:nvGrpSpPr>
      <p:grpSpPr>
        <a:xfrm>
          <a:off x="0" y="0"/>
          <a:ext cx="0" cy="0"/>
          <a:chOff x="0" y="0"/>
          <a:chExt cx="0" cy="0"/>
        </a:xfrm>
      </p:grpSpPr>
      <p:sp>
        <p:nvSpPr>
          <p:cNvPr id="51" name="Google Shape;51;p13"/>
          <p:cNvSpPr/>
          <p:nvPr/>
        </p:nvSpPr>
        <p:spPr>
          <a:xfrm rot="5400000">
            <a:off x="3934472" y="-59473"/>
            <a:ext cx="5361831" cy="5057276"/>
          </a:xfrm>
          <a:custGeom>
            <a:rect b="b" l="l" r="r" t="t"/>
            <a:pathLst>
              <a:path extrusionOk="0" h="20647" w="21053">
                <a:moveTo>
                  <a:pt x="738" y="0"/>
                </a:moveTo>
                <a:lnTo>
                  <a:pt x="738" y="20647"/>
                </a:lnTo>
                <a:cubicBezTo>
                  <a:pt x="2874" y="19194"/>
                  <a:pt x="4764" y="13661"/>
                  <a:pt x="2628" y="12967"/>
                </a:cubicBezTo>
                <a:cubicBezTo>
                  <a:pt x="866" y="12390"/>
                  <a:pt x="0" y="10831"/>
                  <a:pt x="2051" y="8919"/>
                </a:cubicBezTo>
                <a:cubicBezTo>
                  <a:pt x="4102" y="7007"/>
                  <a:pt x="919" y="5587"/>
                  <a:pt x="2030" y="4187"/>
                </a:cubicBezTo>
                <a:cubicBezTo>
                  <a:pt x="2299" y="3843"/>
                  <a:pt x="2637" y="3724"/>
                  <a:pt x="3010" y="3724"/>
                </a:cubicBezTo>
                <a:cubicBezTo>
                  <a:pt x="3839" y="3724"/>
                  <a:pt x="4845" y="4307"/>
                  <a:pt x="5669" y="4307"/>
                </a:cubicBezTo>
                <a:cubicBezTo>
                  <a:pt x="5994" y="4307"/>
                  <a:pt x="6291" y="4217"/>
                  <a:pt x="6537" y="3963"/>
                </a:cubicBezTo>
                <a:cubicBezTo>
                  <a:pt x="7663" y="2806"/>
                  <a:pt x="7494" y="84"/>
                  <a:pt x="9550" y="84"/>
                </a:cubicBezTo>
                <a:cubicBezTo>
                  <a:pt x="9581" y="84"/>
                  <a:pt x="9613" y="84"/>
                  <a:pt x="9646" y="86"/>
                </a:cubicBezTo>
                <a:cubicBezTo>
                  <a:pt x="11723" y="158"/>
                  <a:pt x="13041" y="3333"/>
                  <a:pt x="15826" y="3333"/>
                </a:cubicBezTo>
                <a:cubicBezTo>
                  <a:pt x="15918" y="3333"/>
                  <a:pt x="16012" y="3330"/>
                  <a:pt x="16107" y="3322"/>
                </a:cubicBezTo>
                <a:cubicBezTo>
                  <a:pt x="18383" y="3151"/>
                  <a:pt x="20070" y="1378"/>
                  <a:pt x="21053" y="0"/>
                </a:cubicBezTo>
                <a:close/>
              </a:path>
            </a:pathLst>
          </a:custGeom>
          <a:gradFill>
            <a:gsLst>
              <a:gs pos="0">
                <a:schemeClr val="accent1"/>
              </a:gs>
              <a:gs pos="100000">
                <a:schemeClr val="accent2"/>
              </a:gs>
            </a:gsLst>
            <a:path path="circle">
              <a:fillToRect b="50%" l="50%" r="50%" t="50%"/>
            </a:path>
            <a:tileRect/>
          </a:gradFill>
          <a:ln>
            <a:noFill/>
          </a:ln>
          <a:effectLst>
            <a:outerShdw blurRad="11430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13"/>
          <p:cNvSpPr txBox="1"/>
          <p:nvPr>
            <p:ph type="ctrTitle"/>
          </p:nvPr>
        </p:nvSpPr>
        <p:spPr>
          <a:xfrm>
            <a:off x="19" y="2446475"/>
            <a:ext cx="9144000" cy="464400"/>
          </a:xfrm>
          <a:prstGeom prst="rect">
            <a:avLst/>
          </a:prstGeom>
        </p:spPr>
        <p:txBody>
          <a:bodyPr anchorCtr="0" anchor="b" bIns="91425" lIns="91425" spcFirstLastPara="1" rIns="91425" wrap="square" tIns="91425">
            <a:normAutofit/>
          </a:bodyPr>
          <a:lstStyle>
            <a:lvl1pPr lvl="0" algn="ctr">
              <a:spcBef>
                <a:spcPts val="0"/>
              </a:spcBef>
              <a:spcAft>
                <a:spcPts val="0"/>
              </a:spcAft>
              <a:buClr>
                <a:srgbClr val="FFFFFF"/>
              </a:buClr>
              <a:buSzPts val="3000"/>
              <a:buNone/>
              <a:defRPr b="0" sz="3000">
                <a:solidFill>
                  <a:srgbClr val="FFFFFF"/>
                </a:solidFill>
              </a:defRPr>
            </a:lvl1pPr>
            <a:lvl2pPr lvl="1" algn="ctr">
              <a:spcBef>
                <a:spcPts val="0"/>
              </a:spcBef>
              <a:spcAft>
                <a:spcPts val="0"/>
              </a:spcAft>
              <a:buClr>
                <a:srgbClr val="FFFFFF"/>
              </a:buClr>
              <a:buSzPts val="3000"/>
              <a:buNone/>
              <a:defRPr sz="3000">
                <a:solidFill>
                  <a:srgbClr val="FFFFFF"/>
                </a:solidFill>
              </a:defRPr>
            </a:lvl2pPr>
            <a:lvl3pPr lvl="2" algn="ctr">
              <a:spcBef>
                <a:spcPts val="0"/>
              </a:spcBef>
              <a:spcAft>
                <a:spcPts val="0"/>
              </a:spcAft>
              <a:buClr>
                <a:srgbClr val="FFFFFF"/>
              </a:buClr>
              <a:buSzPts val="3000"/>
              <a:buNone/>
              <a:defRPr sz="3000">
                <a:solidFill>
                  <a:srgbClr val="FFFFFF"/>
                </a:solidFill>
              </a:defRPr>
            </a:lvl3pPr>
            <a:lvl4pPr lvl="3" algn="ctr">
              <a:spcBef>
                <a:spcPts val="0"/>
              </a:spcBef>
              <a:spcAft>
                <a:spcPts val="0"/>
              </a:spcAft>
              <a:buClr>
                <a:srgbClr val="FFFFFF"/>
              </a:buClr>
              <a:buSzPts val="3000"/>
              <a:buNone/>
              <a:defRPr sz="3000">
                <a:solidFill>
                  <a:srgbClr val="FFFFFF"/>
                </a:solidFill>
              </a:defRPr>
            </a:lvl4pPr>
            <a:lvl5pPr lvl="4" algn="ctr">
              <a:spcBef>
                <a:spcPts val="0"/>
              </a:spcBef>
              <a:spcAft>
                <a:spcPts val="0"/>
              </a:spcAft>
              <a:buClr>
                <a:srgbClr val="FFFFFF"/>
              </a:buClr>
              <a:buSzPts val="3000"/>
              <a:buNone/>
              <a:defRPr sz="3000">
                <a:solidFill>
                  <a:srgbClr val="FFFFFF"/>
                </a:solidFill>
              </a:defRPr>
            </a:lvl5pPr>
            <a:lvl6pPr lvl="5" algn="ctr">
              <a:spcBef>
                <a:spcPts val="0"/>
              </a:spcBef>
              <a:spcAft>
                <a:spcPts val="0"/>
              </a:spcAft>
              <a:buClr>
                <a:srgbClr val="FFFFFF"/>
              </a:buClr>
              <a:buSzPts val="3000"/>
              <a:buNone/>
              <a:defRPr sz="3000">
                <a:solidFill>
                  <a:srgbClr val="FFFFFF"/>
                </a:solidFill>
              </a:defRPr>
            </a:lvl6pPr>
            <a:lvl7pPr lvl="6" algn="ctr">
              <a:spcBef>
                <a:spcPts val="0"/>
              </a:spcBef>
              <a:spcAft>
                <a:spcPts val="0"/>
              </a:spcAft>
              <a:buClr>
                <a:srgbClr val="FFFFFF"/>
              </a:buClr>
              <a:buSzPts val="3000"/>
              <a:buNone/>
              <a:defRPr sz="3000">
                <a:solidFill>
                  <a:srgbClr val="FFFFFF"/>
                </a:solidFill>
              </a:defRPr>
            </a:lvl7pPr>
            <a:lvl8pPr lvl="7" algn="ctr">
              <a:spcBef>
                <a:spcPts val="0"/>
              </a:spcBef>
              <a:spcAft>
                <a:spcPts val="0"/>
              </a:spcAft>
              <a:buClr>
                <a:srgbClr val="FFFFFF"/>
              </a:buClr>
              <a:buSzPts val="3000"/>
              <a:buNone/>
              <a:defRPr sz="3000">
                <a:solidFill>
                  <a:srgbClr val="FFFFFF"/>
                </a:solidFill>
              </a:defRPr>
            </a:lvl8pPr>
            <a:lvl9pPr lvl="8" algn="ctr">
              <a:spcBef>
                <a:spcPts val="0"/>
              </a:spcBef>
              <a:spcAft>
                <a:spcPts val="0"/>
              </a:spcAft>
              <a:buClr>
                <a:srgbClr val="FFFFFF"/>
              </a:buClr>
              <a:buSzPts val="3000"/>
              <a:buNone/>
              <a:defRPr sz="3000">
                <a:solidFill>
                  <a:srgbClr val="FFFFFF"/>
                </a:solidFill>
              </a:defRPr>
            </a:lvl9pPr>
          </a:lstStyle>
          <a:p/>
        </p:txBody>
      </p:sp>
      <p:sp>
        <p:nvSpPr>
          <p:cNvPr id="53" name="Google Shape;53;p13"/>
          <p:cNvSpPr txBox="1"/>
          <p:nvPr>
            <p:ph idx="1" type="subTitle"/>
          </p:nvPr>
        </p:nvSpPr>
        <p:spPr>
          <a:xfrm>
            <a:off x="3244369" y="2862763"/>
            <a:ext cx="26553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rgbClr val="FFFFFF"/>
              </a:buClr>
              <a:buSzPts val="1200"/>
              <a:buNone/>
              <a:defRPr sz="1200">
                <a:solidFill>
                  <a:srgbClr val="FFFFFF"/>
                </a:solidFill>
              </a:defRPr>
            </a:lvl1pPr>
            <a:lvl2pPr lvl="1" algn="ctr">
              <a:lnSpc>
                <a:spcPct val="100000"/>
              </a:lnSpc>
              <a:spcBef>
                <a:spcPts val="0"/>
              </a:spcBef>
              <a:spcAft>
                <a:spcPts val="0"/>
              </a:spcAft>
              <a:buClr>
                <a:srgbClr val="FFFFFF"/>
              </a:buClr>
              <a:buSzPts val="2800"/>
              <a:buNone/>
              <a:defRPr sz="2800">
                <a:solidFill>
                  <a:srgbClr val="FFFFFF"/>
                </a:solidFill>
              </a:defRPr>
            </a:lvl2pPr>
            <a:lvl3pPr lvl="2" algn="ctr">
              <a:lnSpc>
                <a:spcPct val="100000"/>
              </a:lnSpc>
              <a:spcBef>
                <a:spcPts val="0"/>
              </a:spcBef>
              <a:spcAft>
                <a:spcPts val="0"/>
              </a:spcAft>
              <a:buClr>
                <a:srgbClr val="FFFFFF"/>
              </a:buClr>
              <a:buSzPts val="2800"/>
              <a:buNone/>
              <a:defRPr sz="2800">
                <a:solidFill>
                  <a:srgbClr val="FFFFFF"/>
                </a:solidFill>
              </a:defRPr>
            </a:lvl3pPr>
            <a:lvl4pPr lvl="3" algn="ctr">
              <a:lnSpc>
                <a:spcPct val="100000"/>
              </a:lnSpc>
              <a:spcBef>
                <a:spcPts val="0"/>
              </a:spcBef>
              <a:spcAft>
                <a:spcPts val="0"/>
              </a:spcAft>
              <a:buClr>
                <a:srgbClr val="FFFFFF"/>
              </a:buClr>
              <a:buSzPts val="2800"/>
              <a:buNone/>
              <a:defRPr sz="2800">
                <a:solidFill>
                  <a:srgbClr val="FFFFFF"/>
                </a:solidFill>
              </a:defRPr>
            </a:lvl4pPr>
            <a:lvl5pPr lvl="4" algn="ctr">
              <a:lnSpc>
                <a:spcPct val="100000"/>
              </a:lnSpc>
              <a:spcBef>
                <a:spcPts val="0"/>
              </a:spcBef>
              <a:spcAft>
                <a:spcPts val="0"/>
              </a:spcAft>
              <a:buClr>
                <a:srgbClr val="FFFFFF"/>
              </a:buClr>
              <a:buSzPts val="2800"/>
              <a:buNone/>
              <a:defRPr sz="2800">
                <a:solidFill>
                  <a:srgbClr val="FFFFFF"/>
                </a:solidFill>
              </a:defRPr>
            </a:lvl5pPr>
            <a:lvl6pPr lvl="5" algn="ctr">
              <a:lnSpc>
                <a:spcPct val="100000"/>
              </a:lnSpc>
              <a:spcBef>
                <a:spcPts val="0"/>
              </a:spcBef>
              <a:spcAft>
                <a:spcPts val="0"/>
              </a:spcAft>
              <a:buClr>
                <a:srgbClr val="FFFFFF"/>
              </a:buClr>
              <a:buSzPts val="2800"/>
              <a:buNone/>
              <a:defRPr sz="2800">
                <a:solidFill>
                  <a:srgbClr val="FFFFFF"/>
                </a:solidFill>
              </a:defRPr>
            </a:lvl6pPr>
            <a:lvl7pPr lvl="6" algn="ctr">
              <a:lnSpc>
                <a:spcPct val="100000"/>
              </a:lnSpc>
              <a:spcBef>
                <a:spcPts val="0"/>
              </a:spcBef>
              <a:spcAft>
                <a:spcPts val="0"/>
              </a:spcAft>
              <a:buClr>
                <a:srgbClr val="FFFFFF"/>
              </a:buClr>
              <a:buSzPts val="2800"/>
              <a:buNone/>
              <a:defRPr sz="2800">
                <a:solidFill>
                  <a:srgbClr val="FFFFFF"/>
                </a:solidFill>
              </a:defRPr>
            </a:lvl7pPr>
            <a:lvl8pPr lvl="7" algn="ctr">
              <a:lnSpc>
                <a:spcPct val="100000"/>
              </a:lnSpc>
              <a:spcBef>
                <a:spcPts val="0"/>
              </a:spcBef>
              <a:spcAft>
                <a:spcPts val="0"/>
              </a:spcAft>
              <a:buClr>
                <a:srgbClr val="FFFFFF"/>
              </a:buClr>
              <a:buSzPts val="2800"/>
              <a:buNone/>
              <a:defRPr sz="2800">
                <a:solidFill>
                  <a:srgbClr val="FFFFFF"/>
                </a:solidFill>
              </a:defRPr>
            </a:lvl8pPr>
            <a:lvl9pPr lvl="8" algn="ctr">
              <a:lnSpc>
                <a:spcPct val="100000"/>
              </a:lnSpc>
              <a:spcBef>
                <a:spcPts val="0"/>
              </a:spcBef>
              <a:spcAft>
                <a:spcPts val="0"/>
              </a:spcAft>
              <a:buClr>
                <a:srgbClr val="FFFFFF"/>
              </a:buClr>
              <a:buSzPts val="2800"/>
              <a:buNone/>
              <a:defRPr sz="2800">
                <a:solidFill>
                  <a:srgbClr val="FFFFFF"/>
                </a:solidFill>
              </a:defRPr>
            </a:lvl9pPr>
          </a:lstStyle>
          <a:p/>
        </p:txBody>
      </p:sp>
      <p:sp>
        <p:nvSpPr>
          <p:cNvPr id="54" name="Google Shape;54;p13"/>
          <p:cNvSpPr txBox="1"/>
          <p:nvPr>
            <p:ph idx="2" type="ctrTitle"/>
          </p:nvPr>
        </p:nvSpPr>
        <p:spPr>
          <a:xfrm>
            <a:off x="1488877" y="1982075"/>
            <a:ext cx="6166200" cy="464400"/>
          </a:xfrm>
          <a:prstGeom prst="rect">
            <a:avLst/>
          </a:prstGeom>
        </p:spPr>
        <p:txBody>
          <a:bodyPr anchorCtr="0" anchor="b" bIns="91425" lIns="91425" spcFirstLastPara="1" rIns="91425" wrap="square" tIns="91425">
            <a:normAutofit/>
          </a:bodyPr>
          <a:lstStyle>
            <a:lvl1pPr lvl="0" algn="ctr">
              <a:spcBef>
                <a:spcPts val="0"/>
              </a:spcBef>
              <a:spcAft>
                <a:spcPts val="0"/>
              </a:spcAft>
              <a:buClr>
                <a:srgbClr val="FFFFFF"/>
              </a:buClr>
              <a:buSzPts val="3000"/>
              <a:buNone/>
              <a:defRPr b="0" sz="3000">
                <a:solidFill>
                  <a:srgbClr val="FFFFFF"/>
                </a:solidFill>
              </a:defRPr>
            </a:lvl1pPr>
            <a:lvl2pPr lvl="1" algn="ctr">
              <a:spcBef>
                <a:spcPts val="0"/>
              </a:spcBef>
              <a:spcAft>
                <a:spcPts val="0"/>
              </a:spcAft>
              <a:buClr>
                <a:srgbClr val="FFFFFF"/>
              </a:buClr>
              <a:buSzPts val="3000"/>
              <a:buNone/>
              <a:defRPr sz="3000">
                <a:solidFill>
                  <a:srgbClr val="FFFFFF"/>
                </a:solidFill>
              </a:defRPr>
            </a:lvl2pPr>
            <a:lvl3pPr lvl="2" algn="ctr">
              <a:spcBef>
                <a:spcPts val="0"/>
              </a:spcBef>
              <a:spcAft>
                <a:spcPts val="0"/>
              </a:spcAft>
              <a:buClr>
                <a:srgbClr val="FFFFFF"/>
              </a:buClr>
              <a:buSzPts val="3000"/>
              <a:buNone/>
              <a:defRPr sz="3000">
                <a:solidFill>
                  <a:srgbClr val="FFFFFF"/>
                </a:solidFill>
              </a:defRPr>
            </a:lvl3pPr>
            <a:lvl4pPr lvl="3" algn="ctr">
              <a:spcBef>
                <a:spcPts val="0"/>
              </a:spcBef>
              <a:spcAft>
                <a:spcPts val="0"/>
              </a:spcAft>
              <a:buClr>
                <a:srgbClr val="FFFFFF"/>
              </a:buClr>
              <a:buSzPts val="3000"/>
              <a:buNone/>
              <a:defRPr sz="3000">
                <a:solidFill>
                  <a:srgbClr val="FFFFFF"/>
                </a:solidFill>
              </a:defRPr>
            </a:lvl4pPr>
            <a:lvl5pPr lvl="4" algn="ctr">
              <a:spcBef>
                <a:spcPts val="0"/>
              </a:spcBef>
              <a:spcAft>
                <a:spcPts val="0"/>
              </a:spcAft>
              <a:buClr>
                <a:srgbClr val="FFFFFF"/>
              </a:buClr>
              <a:buSzPts val="3000"/>
              <a:buNone/>
              <a:defRPr sz="3000">
                <a:solidFill>
                  <a:srgbClr val="FFFFFF"/>
                </a:solidFill>
              </a:defRPr>
            </a:lvl5pPr>
            <a:lvl6pPr lvl="5" algn="ctr">
              <a:spcBef>
                <a:spcPts val="0"/>
              </a:spcBef>
              <a:spcAft>
                <a:spcPts val="0"/>
              </a:spcAft>
              <a:buClr>
                <a:srgbClr val="FFFFFF"/>
              </a:buClr>
              <a:buSzPts val="3000"/>
              <a:buNone/>
              <a:defRPr sz="3000">
                <a:solidFill>
                  <a:srgbClr val="FFFFFF"/>
                </a:solidFill>
              </a:defRPr>
            </a:lvl6pPr>
            <a:lvl7pPr lvl="6" algn="ctr">
              <a:spcBef>
                <a:spcPts val="0"/>
              </a:spcBef>
              <a:spcAft>
                <a:spcPts val="0"/>
              </a:spcAft>
              <a:buClr>
                <a:srgbClr val="FFFFFF"/>
              </a:buClr>
              <a:buSzPts val="3000"/>
              <a:buNone/>
              <a:defRPr sz="3000">
                <a:solidFill>
                  <a:srgbClr val="FFFFFF"/>
                </a:solidFill>
              </a:defRPr>
            </a:lvl7pPr>
            <a:lvl8pPr lvl="7" algn="ctr">
              <a:spcBef>
                <a:spcPts val="0"/>
              </a:spcBef>
              <a:spcAft>
                <a:spcPts val="0"/>
              </a:spcAft>
              <a:buClr>
                <a:srgbClr val="FFFFFF"/>
              </a:buClr>
              <a:buSzPts val="3000"/>
              <a:buNone/>
              <a:defRPr sz="3000">
                <a:solidFill>
                  <a:srgbClr val="FFFFFF"/>
                </a:solidFill>
              </a:defRPr>
            </a:lvl8pPr>
            <a:lvl9pPr lvl="8" algn="ctr">
              <a:spcBef>
                <a:spcPts val="0"/>
              </a:spcBef>
              <a:spcAft>
                <a:spcPts val="0"/>
              </a:spcAft>
              <a:buClr>
                <a:srgbClr val="FFFFFF"/>
              </a:buClr>
              <a:buSzPts val="3000"/>
              <a:buNone/>
              <a:defRPr sz="3000">
                <a:solidFill>
                  <a:srgbClr val="FFFFFF"/>
                </a:solidFill>
              </a:defRPr>
            </a:lvl9pPr>
          </a:lstStyle>
          <a:p/>
        </p:txBody>
      </p:sp>
      <p:sp>
        <p:nvSpPr>
          <p:cNvPr id="55" name="Google Shape;55;p13"/>
          <p:cNvSpPr/>
          <p:nvPr/>
        </p:nvSpPr>
        <p:spPr>
          <a:xfrm>
            <a:off x="27511" y="0"/>
            <a:ext cx="1957071" cy="2650496"/>
          </a:xfrm>
          <a:custGeom>
            <a:rect b="b" l="l" r="r" t="t"/>
            <a:pathLst>
              <a:path extrusionOk="0" h="10821" w="7990">
                <a:moveTo>
                  <a:pt x="4049" y="0"/>
                </a:moveTo>
                <a:lnTo>
                  <a:pt x="1016" y="1880"/>
                </a:lnTo>
                <a:lnTo>
                  <a:pt x="1" y="6655"/>
                </a:lnTo>
                <a:cubicBezTo>
                  <a:pt x="1" y="6655"/>
                  <a:pt x="55" y="6826"/>
                  <a:pt x="150" y="7092"/>
                </a:cubicBezTo>
                <a:cubicBezTo>
                  <a:pt x="1293" y="7455"/>
                  <a:pt x="3793" y="8417"/>
                  <a:pt x="4551" y="10030"/>
                </a:cubicBezTo>
                <a:cubicBezTo>
                  <a:pt x="4690" y="10318"/>
                  <a:pt x="4764" y="10574"/>
                  <a:pt x="4797" y="10820"/>
                </a:cubicBezTo>
                <a:cubicBezTo>
                  <a:pt x="5609" y="10403"/>
                  <a:pt x="6271" y="9698"/>
                  <a:pt x="6324" y="8844"/>
                </a:cubicBezTo>
                <a:cubicBezTo>
                  <a:pt x="6409" y="7103"/>
                  <a:pt x="3440" y="7092"/>
                  <a:pt x="3867" y="6516"/>
                </a:cubicBezTo>
                <a:cubicBezTo>
                  <a:pt x="4294" y="5939"/>
                  <a:pt x="6313" y="6558"/>
                  <a:pt x="7135" y="4903"/>
                </a:cubicBezTo>
                <a:cubicBezTo>
                  <a:pt x="7990" y="3173"/>
                  <a:pt x="5908" y="876"/>
                  <a:pt x="5010" y="0"/>
                </a:cubicBezTo>
                <a:close/>
              </a:path>
            </a:pathLst>
          </a:custGeom>
          <a:gradFill>
            <a:gsLst>
              <a:gs pos="0">
                <a:schemeClr val="accent1"/>
              </a:gs>
              <a:gs pos="100000">
                <a:schemeClr val="accent2"/>
              </a:gs>
            </a:gsLst>
            <a:path path="circle">
              <a:fillToRect b="50%" l="50%" r="50%" t="50%"/>
            </a:path>
            <a:tileRect/>
          </a:gradFill>
          <a:ln>
            <a:noFill/>
          </a:ln>
          <a:effectLst>
            <a:outerShdw blurRad="11430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13"/>
          <p:cNvSpPr/>
          <p:nvPr/>
        </p:nvSpPr>
        <p:spPr>
          <a:xfrm>
            <a:off x="-192200" y="-18932"/>
            <a:ext cx="5244671" cy="5143477"/>
          </a:xfrm>
          <a:custGeom>
            <a:rect b="b" l="l" r="r" t="t"/>
            <a:pathLst>
              <a:path extrusionOk="0" h="20647" w="21053">
                <a:moveTo>
                  <a:pt x="738" y="0"/>
                </a:moveTo>
                <a:lnTo>
                  <a:pt x="738" y="20647"/>
                </a:lnTo>
                <a:cubicBezTo>
                  <a:pt x="2874" y="19194"/>
                  <a:pt x="4764" y="13661"/>
                  <a:pt x="2628" y="12967"/>
                </a:cubicBezTo>
                <a:cubicBezTo>
                  <a:pt x="866" y="12390"/>
                  <a:pt x="0" y="10831"/>
                  <a:pt x="2051" y="8919"/>
                </a:cubicBezTo>
                <a:cubicBezTo>
                  <a:pt x="4102" y="7007"/>
                  <a:pt x="919" y="5587"/>
                  <a:pt x="2030" y="4187"/>
                </a:cubicBezTo>
                <a:cubicBezTo>
                  <a:pt x="2299" y="3843"/>
                  <a:pt x="2637" y="3724"/>
                  <a:pt x="3010" y="3724"/>
                </a:cubicBezTo>
                <a:cubicBezTo>
                  <a:pt x="3839" y="3724"/>
                  <a:pt x="4845" y="4307"/>
                  <a:pt x="5669" y="4307"/>
                </a:cubicBezTo>
                <a:cubicBezTo>
                  <a:pt x="5994" y="4307"/>
                  <a:pt x="6291" y="4217"/>
                  <a:pt x="6537" y="3963"/>
                </a:cubicBezTo>
                <a:cubicBezTo>
                  <a:pt x="7663" y="2806"/>
                  <a:pt x="7494" y="84"/>
                  <a:pt x="9550" y="84"/>
                </a:cubicBezTo>
                <a:cubicBezTo>
                  <a:pt x="9581" y="84"/>
                  <a:pt x="9613" y="84"/>
                  <a:pt x="9646" y="86"/>
                </a:cubicBezTo>
                <a:cubicBezTo>
                  <a:pt x="11723" y="158"/>
                  <a:pt x="13041" y="3333"/>
                  <a:pt x="15826" y="3333"/>
                </a:cubicBezTo>
                <a:cubicBezTo>
                  <a:pt x="15918" y="3333"/>
                  <a:pt x="16012" y="3330"/>
                  <a:pt x="16107" y="3322"/>
                </a:cubicBezTo>
                <a:cubicBezTo>
                  <a:pt x="18383" y="3151"/>
                  <a:pt x="20070" y="1378"/>
                  <a:pt x="21053" y="0"/>
                </a:cubicBezTo>
                <a:close/>
              </a:path>
            </a:pathLst>
          </a:custGeom>
          <a:gradFill>
            <a:gsLst>
              <a:gs pos="0">
                <a:schemeClr val="accent1"/>
              </a:gs>
              <a:gs pos="100000">
                <a:schemeClr val="accent2"/>
              </a:gs>
            </a:gsLst>
            <a:path path="circle">
              <a:fillToRect b="50%" l="50%" r="50%" t="50%"/>
            </a:path>
            <a:tileRect/>
          </a:gradFill>
          <a:ln>
            <a:noFill/>
          </a:ln>
          <a:effectLst>
            <a:outerShdw blurRad="11430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13"/>
          <p:cNvSpPr/>
          <p:nvPr/>
        </p:nvSpPr>
        <p:spPr>
          <a:xfrm>
            <a:off x="6946144" y="2753776"/>
            <a:ext cx="2197847" cy="2399187"/>
          </a:xfrm>
          <a:custGeom>
            <a:rect b="b" l="l" r="r" t="t"/>
            <a:pathLst>
              <a:path extrusionOk="0" h="9795" w="8973">
                <a:moveTo>
                  <a:pt x="8482" y="1"/>
                </a:moveTo>
                <a:cubicBezTo>
                  <a:pt x="8430" y="1"/>
                  <a:pt x="8376" y="8"/>
                  <a:pt x="8320" y="22"/>
                </a:cubicBezTo>
                <a:cubicBezTo>
                  <a:pt x="7017" y="396"/>
                  <a:pt x="8513" y="4369"/>
                  <a:pt x="7135" y="5747"/>
                </a:cubicBezTo>
                <a:cubicBezTo>
                  <a:pt x="6110" y="6772"/>
                  <a:pt x="3696" y="5992"/>
                  <a:pt x="1603" y="7765"/>
                </a:cubicBezTo>
                <a:cubicBezTo>
                  <a:pt x="737" y="8503"/>
                  <a:pt x="246" y="9175"/>
                  <a:pt x="0" y="9795"/>
                </a:cubicBezTo>
                <a:lnTo>
                  <a:pt x="8972" y="9795"/>
                </a:lnTo>
                <a:lnTo>
                  <a:pt x="8972" y="203"/>
                </a:lnTo>
                <a:cubicBezTo>
                  <a:pt x="8815" y="80"/>
                  <a:pt x="8659" y="1"/>
                  <a:pt x="8482" y="1"/>
                </a:cubicBezTo>
                <a:close/>
              </a:path>
            </a:pathLst>
          </a:custGeom>
          <a:gradFill>
            <a:gsLst>
              <a:gs pos="0">
                <a:schemeClr val="accent1"/>
              </a:gs>
              <a:gs pos="100000">
                <a:schemeClr val="accent2"/>
              </a:gs>
            </a:gsLst>
            <a:path path="circle">
              <a:fillToRect b="50%" l="50%" r="50%" t="50%"/>
            </a:path>
            <a:tileRect/>
          </a:gradFill>
          <a:ln>
            <a:noFill/>
          </a:ln>
          <a:effectLst>
            <a:outerShdw blurRad="11430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13"/>
          <p:cNvSpPr/>
          <p:nvPr/>
        </p:nvSpPr>
        <p:spPr>
          <a:xfrm>
            <a:off x="6666178" y="0"/>
            <a:ext cx="2477813" cy="2304151"/>
          </a:xfrm>
          <a:custGeom>
            <a:rect b="b" l="l" r="r" t="t"/>
            <a:pathLst>
              <a:path extrusionOk="0" h="9407" w="10116">
                <a:moveTo>
                  <a:pt x="0" y="0"/>
                </a:moveTo>
                <a:cubicBezTo>
                  <a:pt x="636" y="1119"/>
                  <a:pt x="2078" y="3205"/>
                  <a:pt x="4119" y="3205"/>
                </a:cubicBezTo>
                <a:cubicBezTo>
                  <a:pt x="4378" y="3205"/>
                  <a:pt x="4647" y="3171"/>
                  <a:pt x="4924" y="3098"/>
                </a:cubicBezTo>
                <a:cubicBezTo>
                  <a:pt x="6438" y="2690"/>
                  <a:pt x="6967" y="1149"/>
                  <a:pt x="7940" y="1149"/>
                </a:cubicBezTo>
                <a:cubicBezTo>
                  <a:pt x="8011" y="1149"/>
                  <a:pt x="8084" y="1158"/>
                  <a:pt x="8160" y="1175"/>
                </a:cubicBezTo>
                <a:cubicBezTo>
                  <a:pt x="8716" y="1293"/>
                  <a:pt x="9442" y="2447"/>
                  <a:pt x="9069" y="4379"/>
                </a:cubicBezTo>
                <a:cubicBezTo>
                  <a:pt x="8684" y="6387"/>
                  <a:pt x="8193" y="7616"/>
                  <a:pt x="8438" y="8374"/>
                </a:cubicBezTo>
                <a:cubicBezTo>
                  <a:pt x="8675" y="9108"/>
                  <a:pt x="9148" y="9406"/>
                  <a:pt x="9649" y="9406"/>
                </a:cubicBezTo>
                <a:cubicBezTo>
                  <a:pt x="9804" y="9406"/>
                  <a:pt x="9961" y="9378"/>
                  <a:pt x="10115" y="9325"/>
                </a:cubicBezTo>
                <a:lnTo>
                  <a:pt x="10115" y="0"/>
                </a:lnTo>
                <a:close/>
              </a:path>
            </a:pathLst>
          </a:custGeom>
          <a:gradFill>
            <a:gsLst>
              <a:gs pos="0">
                <a:schemeClr val="accent1"/>
              </a:gs>
              <a:gs pos="100000">
                <a:schemeClr val="accent2"/>
              </a:gs>
            </a:gsLst>
            <a:path path="circle">
              <a:fillToRect b="50%" l="50%" r="50%" t="50%"/>
            </a:path>
            <a:tileRect/>
          </a:gradFill>
          <a:ln>
            <a:noFill/>
          </a:ln>
          <a:effectLst>
            <a:outerShdw blurRad="11430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13"/>
          <p:cNvSpPr/>
          <p:nvPr/>
        </p:nvSpPr>
        <p:spPr>
          <a:xfrm>
            <a:off x="-11679" y="1723068"/>
            <a:ext cx="3019375" cy="3429895"/>
          </a:xfrm>
          <a:custGeom>
            <a:rect b="b" l="l" r="r" t="t"/>
            <a:pathLst>
              <a:path extrusionOk="0" h="14003" w="12327">
                <a:moveTo>
                  <a:pt x="1" y="1"/>
                </a:moveTo>
                <a:lnTo>
                  <a:pt x="1" y="14003"/>
                </a:lnTo>
                <a:lnTo>
                  <a:pt x="12327" y="14003"/>
                </a:lnTo>
                <a:cubicBezTo>
                  <a:pt x="11012" y="12977"/>
                  <a:pt x="11717" y="11204"/>
                  <a:pt x="10671" y="10276"/>
                </a:cubicBezTo>
                <a:cubicBezTo>
                  <a:pt x="10267" y="9919"/>
                  <a:pt x="9798" y="9790"/>
                  <a:pt x="9311" y="9790"/>
                </a:cubicBezTo>
                <a:cubicBezTo>
                  <a:pt x="8056" y="9790"/>
                  <a:pt x="6678" y="10643"/>
                  <a:pt x="5960" y="10643"/>
                </a:cubicBezTo>
                <a:cubicBezTo>
                  <a:pt x="5762" y="10643"/>
                  <a:pt x="5615" y="10578"/>
                  <a:pt x="5534" y="10414"/>
                </a:cubicBezTo>
                <a:cubicBezTo>
                  <a:pt x="5031" y="9421"/>
                  <a:pt x="5928" y="8705"/>
                  <a:pt x="4914" y="8097"/>
                </a:cubicBezTo>
                <a:cubicBezTo>
                  <a:pt x="4732" y="7979"/>
                  <a:pt x="4423" y="7936"/>
                  <a:pt x="4070" y="7904"/>
                </a:cubicBezTo>
                <a:cubicBezTo>
                  <a:pt x="3440" y="7851"/>
                  <a:pt x="2810" y="7840"/>
                  <a:pt x="3194" y="6943"/>
                </a:cubicBezTo>
                <a:cubicBezTo>
                  <a:pt x="3621" y="5918"/>
                  <a:pt x="5704" y="5127"/>
                  <a:pt x="4711" y="3034"/>
                </a:cubicBezTo>
                <a:cubicBezTo>
                  <a:pt x="3867" y="1250"/>
                  <a:pt x="887" y="257"/>
                  <a:pt x="1" y="1"/>
                </a:cubicBezTo>
                <a:close/>
              </a:path>
            </a:pathLst>
          </a:custGeom>
          <a:gradFill>
            <a:gsLst>
              <a:gs pos="0">
                <a:schemeClr val="accent1"/>
              </a:gs>
              <a:gs pos="100000">
                <a:schemeClr val="accent2"/>
              </a:gs>
            </a:gsLst>
            <a:path path="circle">
              <a:fillToRect b="50%" l="50%" r="50%" t="50%"/>
            </a:path>
            <a:tileRect/>
          </a:gradFill>
          <a:ln>
            <a:noFill/>
          </a:ln>
          <a:effectLst>
            <a:outerShdw blurRad="11430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13"/>
          <p:cNvSpPr/>
          <p:nvPr/>
        </p:nvSpPr>
        <p:spPr>
          <a:xfrm>
            <a:off x="2487950" y="1420176"/>
            <a:ext cx="4263000" cy="2517000"/>
          </a:xfrm>
          <a:prstGeom prst="rect">
            <a:avLst/>
          </a:prstGeom>
          <a:no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1_Título y objetos">
    <p:bg>
      <p:bgPr>
        <a:gradFill>
          <a:gsLst>
            <a:gs pos="0">
              <a:schemeClr val="accent1"/>
            </a:gs>
            <a:gs pos="100000">
              <a:schemeClr val="accent2"/>
            </a:gs>
          </a:gsLst>
          <a:path path="circle">
            <a:fillToRect b="50%" l="50%" r="50%" t="50%"/>
          </a:path>
          <a:tileRect/>
        </a:gradFill>
      </p:bgPr>
    </p:bg>
    <p:spTree>
      <p:nvGrpSpPr>
        <p:cNvPr id="61" name="Shape 61"/>
        <p:cNvGrpSpPr/>
        <p:nvPr/>
      </p:nvGrpSpPr>
      <p:grpSpPr>
        <a:xfrm>
          <a:off x="0" y="0"/>
          <a:ext cx="0" cy="0"/>
          <a:chOff x="0" y="0"/>
          <a:chExt cx="0" cy="0"/>
        </a:xfrm>
      </p:grpSpPr>
      <p:sp>
        <p:nvSpPr>
          <p:cNvPr id="62" name="Google Shape;62;p14"/>
          <p:cNvSpPr txBox="1"/>
          <p:nvPr>
            <p:ph idx="1" type="subTitle"/>
          </p:nvPr>
        </p:nvSpPr>
        <p:spPr>
          <a:xfrm flipH="1">
            <a:off x="1822094" y="2958919"/>
            <a:ext cx="5501100" cy="2337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rgbClr val="FFFFFF"/>
              </a:buClr>
              <a:buSzPts val="1200"/>
              <a:buFont typeface="Squada One"/>
              <a:buNone/>
              <a:defRPr sz="1200">
                <a:solidFill>
                  <a:srgbClr val="FFFFFF"/>
                </a:solidFill>
                <a:latin typeface="Squada One"/>
                <a:ea typeface="Squada One"/>
                <a:cs typeface="Squada One"/>
                <a:sym typeface="Squada One"/>
              </a:defRPr>
            </a:lvl1pPr>
            <a:lvl2pPr lvl="1">
              <a:lnSpc>
                <a:spcPct val="100000"/>
              </a:lnSpc>
              <a:spcBef>
                <a:spcPts val="0"/>
              </a:spcBef>
              <a:spcAft>
                <a:spcPts val="0"/>
              </a:spcAft>
              <a:buClr>
                <a:srgbClr val="FFFFFF"/>
              </a:buClr>
              <a:buSzPts val="1200"/>
              <a:buFont typeface="Nunito Sans ExtraBold"/>
              <a:buNone/>
              <a:defRPr sz="1200">
                <a:solidFill>
                  <a:srgbClr val="FFFFFF"/>
                </a:solidFill>
                <a:latin typeface="Nunito Sans ExtraBold"/>
                <a:ea typeface="Nunito Sans ExtraBold"/>
                <a:cs typeface="Nunito Sans ExtraBold"/>
                <a:sym typeface="Nunito Sans ExtraBold"/>
              </a:defRPr>
            </a:lvl2pPr>
            <a:lvl3pPr lvl="2">
              <a:lnSpc>
                <a:spcPct val="100000"/>
              </a:lnSpc>
              <a:spcBef>
                <a:spcPts val="0"/>
              </a:spcBef>
              <a:spcAft>
                <a:spcPts val="0"/>
              </a:spcAft>
              <a:buClr>
                <a:srgbClr val="FFFFFF"/>
              </a:buClr>
              <a:buSzPts val="1200"/>
              <a:buFont typeface="Nunito Sans ExtraBold"/>
              <a:buNone/>
              <a:defRPr sz="1200">
                <a:solidFill>
                  <a:srgbClr val="FFFFFF"/>
                </a:solidFill>
                <a:latin typeface="Nunito Sans ExtraBold"/>
                <a:ea typeface="Nunito Sans ExtraBold"/>
                <a:cs typeface="Nunito Sans ExtraBold"/>
                <a:sym typeface="Nunito Sans ExtraBold"/>
              </a:defRPr>
            </a:lvl3pPr>
            <a:lvl4pPr lvl="3">
              <a:lnSpc>
                <a:spcPct val="100000"/>
              </a:lnSpc>
              <a:spcBef>
                <a:spcPts val="0"/>
              </a:spcBef>
              <a:spcAft>
                <a:spcPts val="0"/>
              </a:spcAft>
              <a:buClr>
                <a:srgbClr val="FFFFFF"/>
              </a:buClr>
              <a:buSzPts val="1200"/>
              <a:buFont typeface="Nunito Sans ExtraBold"/>
              <a:buNone/>
              <a:defRPr sz="1200">
                <a:solidFill>
                  <a:srgbClr val="FFFFFF"/>
                </a:solidFill>
                <a:latin typeface="Nunito Sans ExtraBold"/>
                <a:ea typeface="Nunito Sans ExtraBold"/>
                <a:cs typeface="Nunito Sans ExtraBold"/>
                <a:sym typeface="Nunito Sans ExtraBold"/>
              </a:defRPr>
            </a:lvl4pPr>
            <a:lvl5pPr lvl="4">
              <a:lnSpc>
                <a:spcPct val="100000"/>
              </a:lnSpc>
              <a:spcBef>
                <a:spcPts val="0"/>
              </a:spcBef>
              <a:spcAft>
                <a:spcPts val="0"/>
              </a:spcAft>
              <a:buClr>
                <a:srgbClr val="FFFFFF"/>
              </a:buClr>
              <a:buSzPts val="1200"/>
              <a:buFont typeface="Nunito Sans ExtraBold"/>
              <a:buNone/>
              <a:defRPr sz="1200">
                <a:solidFill>
                  <a:srgbClr val="FFFFFF"/>
                </a:solidFill>
                <a:latin typeface="Nunito Sans ExtraBold"/>
                <a:ea typeface="Nunito Sans ExtraBold"/>
                <a:cs typeface="Nunito Sans ExtraBold"/>
                <a:sym typeface="Nunito Sans ExtraBold"/>
              </a:defRPr>
            </a:lvl5pPr>
            <a:lvl6pPr lvl="5">
              <a:lnSpc>
                <a:spcPct val="100000"/>
              </a:lnSpc>
              <a:spcBef>
                <a:spcPts val="0"/>
              </a:spcBef>
              <a:spcAft>
                <a:spcPts val="0"/>
              </a:spcAft>
              <a:buClr>
                <a:srgbClr val="FFFFFF"/>
              </a:buClr>
              <a:buSzPts val="1200"/>
              <a:buFont typeface="Nunito Sans ExtraBold"/>
              <a:buNone/>
              <a:defRPr sz="1200">
                <a:solidFill>
                  <a:srgbClr val="FFFFFF"/>
                </a:solidFill>
                <a:latin typeface="Nunito Sans ExtraBold"/>
                <a:ea typeface="Nunito Sans ExtraBold"/>
                <a:cs typeface="Nunito Sans ExtraBold"/>
                <a:sym typeface="Nunito Sans ExtraBold"/>
              </a:defRPr>
            </a:lvl6pPr>
            <a:lvl7pPr lvl="6">
              <a:lnSpc>
                <a:spcPct val="100000"/>
              </a:lnSpc>
              <a:spcBef>
                <a:spcPts val="0"/>
              </a:spcBef>
              <a:spcAft>
                <a:spcPts val="0"/>
              </a:spcAft>
              <a:buClr>
                <a:srgbClr val="FFFFFF"/>
              </a:buClr>
              <a:buSzPts val="1200"/>
              <a:buFont typeface="Nunito Sans ExtraBold"/>
              <a:buNone/>
              <a:defRPr sz="1200">
                <a:solidFill>
                  <a:srgbClr val="FFFFFF"/>
                </a:solidFill>
                <a:latin typeface="Nunito Sans ExtraBold"/>
                <a:ea typeface="Nunito Sans ExtraBold"/>
                <a:cs typeface="Nunito Sans ExtraBold"/>
                <a:sym typeface="Nunito Sans ExtraBold"/>
              </a:defRPr>
            </a:lvl7pPr>
            <a:lvl8pPr lvl="7">
              <a:lnSpc>
                <a:spcPct val="100000"/>
              </a:lnSpc>
              <a:spcBef>
                <a:spcPts val="0"/>
              </a:spcBef>
              <a:spcAft>
                <a:spcPts val="0"/>
              </a:spcAft>
              <a:buClr>
                <a:srgbClr val="FFFFFF"/>
              </a:buClr>
              <a:buSzPts val="1200"/>
              <a:buFont typeface="Nunito Sans ExtraBold"/>
              <a:buNone/>
              <a:defRPr sz="1200">
                <a:solidFill>
                  <a:srgbClr val="FFFFFF"/>
                </a:solidFill>
                <a:latin typeface="Nunito Sans ExtraBold"/>
                <a:ea typeface="Nunito Sans ExtraBold"/>
                <a:cs typeface="Nunito Sans ExtraBold"/>
                <a:sym typeface="Nunito Sans ExtraBold"/>
              </a:defRPr>
            </a:lvl8pPr>
            <a:lvl9pPr lvl="8">
              <a:lnSpc>
                <a:spcPct val="100000"/>
              </a:lnSpc>
              <a:spcBef>
                <a:spcPts val="0"/>
              </a:spcBef>
              <a:spcAft>
                <a:spcPts val="0"/>
              </a:spcAft>
              <a:buClr>
                <a:srgbClr val="FFFFFF"/>
              </a:buClr>
              <a:buSzPts val="1200"/>
              <a:buFont typeface="Nunito Sans ExtraBold"/>
              <a:buNone/>
              <a:defRPr sz="1200">
                <a:solidFill>
                  <a:srgbClr val="FFFFFF"/>
                </a:solidFill>
                <a:latin typeface="Nunito Sans ExtraBold"/>
                <a:ea typeface="Nunito Sans ExtraBold"/>
                <a:cs typeface="Nunito Sans ExtraBold"/>
                <a:sym typeface="Nunito Sans ExtraBold"/>
              </a:defRPr>
            </a:lvl9pPr>
          </a:lstStyle>
          <a:p/>
        </p:txBody>
      </p:sp>
      <p:sp>
        <p:nvSpPr>
          <p:cNvPr id="63" name="Google Shape;63;p14"/>
          <p:cNvSpPr txBox="1"/>
          <p:nvPr>
            <p:ph idx="2" type="subTitle"/>
          </p:nvPr>
        </p:nvSpPr>
        <p:spPr>
          <a:xfrm>
            <a:off x="1820800" y="2848425"/>
            <a:ext cx="4110900" cy="233700"/>
          </a:xfrm>
          <a:prstGeom prst="rect">
            <a:avLst/>
          </a:prstGeom>
        </p:spPr>
        <p:txBody>
          <a:bodyPr anchorCtr="0" anchor="b" bIns="91425" lIns="91425" spcFirstLastPara="1" rIns="91425" wrap="square" tIns="91425">
            <a:normAutofit/>
          </a:bodyPr>
          <a:lstStyle>
            <a:lvl1pPr lvl="0">
              <a:lnSpc>
                <a:spcPct val="100000"/>
              </a:lnSpc>
              <a:spcBef>
                <a:spcPts val="0"/>
              </a:spcBef>
              <a:spcAft>
                <a:spcPts val="0"/>
              </a:spcAft>
              <a:buClr>
                <a:srgbClr val="FFFFFF"/>
              </a:buClr>
              <a:buSzPts val="1600"/>
              <a:buNone/>
              <a:defRPr sz="1600">
                <a:solidFill>
                  <a:srgbClr val="FFFFFF"/>
                </a:solidFill>
              </a:defRPr>
            </a:lvl1pPr>
            <a:lvl2pPr lvl="1">
              <a:lnSpc>
                <a:spcPct val="100000"/>
              </a:lnSpc>
              <a:spcBef>
                <a:spcPts val="0"/>
              </a:spcBef>
              <a:spcAft>
                <a:spcPts val="0"/>
              </a:spcAft>
              <a:buClr>
                <a:srgbClr val="FFFFFF"/>
              </a:buClr>
              <a:buSzPts val="1400"/>
              <a:buNone/>
              <a:defRPr>
                <a:solidFill>
                  <a:srgbClr val="FFFFFF"/>
                </a:solidFill>
              </a:defRPr>
            </a:lvl2pPr>
            <a:lvl3pPr lvl="2">
              <a:lnSpc>
                <a:spcPct val="100000"/>
              </a:lnSpc>
              <a:spcBef>
                <a:spcPts val="0"/>
              </a:spcBef>
              <a:spcAft>
                <a:spcPts val="0"/>
              </a:spcAft>
              <a:buClr>
                <a:srgbClr val="FFFFFF"/>
              </a:buClr>
              <a:buSzPts val="1400"/>
              <a:buNone/>
              <a:defRPr>
                <a:solidFill>
                  <a:srgbClr val="FFFFFF"/>
                </a:solidFill>
              </a:defRPr>
            </a:lvl3pPr>
            <a:lvl4pPr lvl="3">
              <a:lnSpc>
                <a:spcPct val="100000"/>
              </a:lnSpc>
              <a:spcBef>
                <a:spcPts val="0"/>
              </a:spcBef>
              <a:spcAft>
                <a:spcPts val="0"/>
              </a:spcAft>
              <a:buClr>
                <a:srgbClr val="FFFFFF"/>
              </a:buClr>
              <a:buSzPts val="1400"/>
              <a:buNone/>
              <a:defRPr>
                <a:solidFill>
                  <a:srgbClr val="FFFFFF"/>
                </a:solidFill>
              </a:defRPr>
            </a:lvl4pPr>
            <a:lvl5pPr lvl="4">
              <a:lnSpc>
                <a:spcPct val="100000"/>
              </a:lnSpc>
              <a:spcBef>
                <a:spcPts val="0"/>
              </a:spcBef>
              <a:spcAft>
                <a:spcPts val="0"/>
              </a:spcAft>
              <a:buClr>
                <a:srgbClr val="FFFFFF"/>
              </a:buClr>
              <a:buSzPts val="1400"/>
              <a:buNone/>
              <a:defRPr>
                <a:solidFill>
                  <a:srgbClr val="FFFFFF"/>
                </a:solidFill>
              </a:defRPr>
            </a:lvl5pPr>
            <a:lvl6pPr lvl="5">
              <a:lnSpc>
                <a:spcPct val="100000"/>
              </a:lnSpc>
              <a:spcBef>
                <a:spcPts val="0"/>
              </a:spcBef>
              <a:spcAft>
                <a:spcPts val="0"/>
              </a:spcAft>
              <a:buClr>
                <a:srgbClr val="FFFFFF"/>
              </a:buClr>
              <a:buSzPts val="900"/>
              <a:buNone/>
              <a:defRPr sz="900">
                <a:solidFill>
                  <a:srgbClr val="FFFFFF"/>
                </a:solidFill>
              </a:defRPr>
            </a:lvl6pPr>
            <a:lvl7pPr lvl="6">
              <a:lnSpc>
                <a:spcPct val="100000"/>
              </a:lnSpc>
              <a:spcBef>
                <a:spcPts val="0"/>
              </a:spcBef>
              <a:spcAft>
                <a:spcPts val="0"/>
              </a:spcAft>
              <a:buClr>
                <a:srgbClr val="FFFFFF"/>
              </a:buClr>
              <a:buSzPts val="900"/>
              <a:buNone/>
              <a:defRPr sz="900">
                <a:solidFill>
                  <a:srgbClr val="FFFFFF"/>
                </a:solidFill>
              </a:defRPr>
            </a:lvl7pPr>
            <a:lvl8pPr lvl="7">
              <a:lnSpc>
                <a:spcPct val="100000"/>
              </a:lnSpc>
              <a:spcBef>
                <a:spcPts val="0"/>
              </a:spcBef>
              <a:spcAft>
                <a:spcPts val="0"/>
              </a:spcAft>
              <a:buClr>
                <a:srgbClr val="FFFFFF"/>
              </a:buClr>
              <a:buSzPts val="900"/>
              <a:buNone/>
              <a:defRPr sz="900">
                <a:solidFill>
                  <a:srgbClr val="FFFFFF"/>
                </a:solidFill>
              </a:defRPr>
            </a:lvl8pPr>
            <a:lvl9pPr lvl="8">
              <a:lnSpc>
                <a:spcPct val="100000"/>
              </a:lnSpc>
              <a:spcBef>
                <a:spcPts val="0"/>
              </a:spcBef>
              <a:spcAft>
                <a:spcPts val="0"/>
              </a:spcAft>
              <a:buClr>
                <a:srgbClr val="FFFFFF"/>
              </a:buClr>
              <a:buSzPts val="900"/>
              <a:buNone/>
              <a:defRPr sz="900">
                <a:solidFill>
                  <a:srgbClr val="FFFFFF"/>
                </a:solidFill>
              </a:defRPr>
            </a:lvl9pPr>
          </a:lstStyle>
          <a:p/>
        </p:txBody>
      </p:sp>
      <p:sp>
        <p:nvSpPr>
          <p:cNvPr id="64" name="Google Shape;64;p14"/>
          <p:cNvSpPr/>
          <p:nvPr/>
        </p:nvSpPr>
        <p:spPr>
          <a:xfrm>
            <a:off x="6279" y="2606319"/>
            <a:ext cx="4521" cy="6329"/>
          </a:xfrm>
          <a:custGeom>
            <a:rect b="b" l="l" r="r" t="t"/>
            <a:pathLst>
              <a:path extrusionOk="0" h="84" w="60">
                <a:moveTo>
                  <a:pt x="1" y="0"/>
                </a:moveTo>
                <a:lnTo>
                  <a:pt x="20" y="39"/>
                </a:lnTo>
                <a:lnTo>
                  <a:pt x="59" y="83"/>
                </a:lnTo>
                <a:lnTo>
                  <a:pt x="1" y="0"/>
                </a:lnTo>
                <a:close/>
              </a:path>
            </a:pathLst>
          </a:custGeom>
          <a:solidFill>
            <a:srgbClr val="14141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14"/>
          <p:cNvSpPr/>
          <p:nvPr/>
        </p:nvSpPr>
        <p:spPr>
          <a:xfrm>
            <a:off x="4847" y="5142018"/>
            <a:ext cx="7384" cy="75"/>
          </a:xfrm>
          <a:custGeom>
            <a:rect b="b" l="l" r="r" t="t"/>
            <a:pathLst>
              <a:path extrusionOk="0" h="1" w="98">
                <a:moveTo>
                  <a:pt x="98" y="0"/>
                </a:moveTo>
                <a:lnTo>
                  <a:pt x="0" y="0"/>
                </a:lnTo>
                <a:lnTo>
                  <a:pt x="0" y="0"/>
                </a:lnTo>
                <a:lnTo>
                  <a:pt x="78" y="0"/>
                </a:lnTo>
                <a:close/>
              </a:path>
            </a:pathLst>
          </a:custGeom>
          <a:solidFill>
            <a:srgbClr val="B0B0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14"/>
          <p:cNvSpPr/>
          <p:nvPr/>
        </p:nvSpPr>
        <p:spPr>
          <a:xfrm>
            <a:off x="6876874" y="3250835"/>
            <a:ext cx="2267119" cy="1892656"/>
          </a:xfrm>
          <a:custGeom>
            <a:rect b="b" l="l" r="r" t="t"/>
            <a:pathLst>
              <a:path extrusionOk="0" h="7723" w="9251">
                <a:moveTo>
                  <a:pt x="7830" y="1"/>
                </a:moveTo>
                <a:cubicBezTo>
                  <a:pt x="7787" y="22"/>
                  <a:pt x="7745" y="32"/>
                  <a:pt x="7702" y="65"/>
                </a:cubicBezTo>
                <a:cubicBezTo>
                  <a:pt x="6794" y="588"/>
                  <a:pt x="7745" y="1624"/>
                  <a:pt x="7050" y="2468"/>
                </a:cubicBezTo>
                <a:cubicBezTo>
                  <a:pt x="6131" y="3578"/>
                  <a:pt x="2543" y="3953"/>
                  <a:pt x="898" y="6089"/>
                </a:cubicBezTo>
                <a:cubicBezTo>
                  <a:pt x="546" y="6548"/>
                  <a:pt x="247" y="7114"/>
                  <a:pt x="1" y="7722"/>
                </a:cubicBezTo>
                <a:lnTo>
                  <a:pt x="9250" y="7722"/>
                </a:lnTo>
                <a:lnTo>
                  <a:pt x="9250" y="941"/>
                </a:lnTo>
                <a:cubicBezTo>
                  <a:pt x="8706" y="780"/>
                  <a:pt x="8215" y="481"/>
                  <a:pt x="7830" y="1"/>
                </a:cubicBezTo>
                <a:close/>
              </a:path>
            </a:pathLst>
          </a:custGeom>
          <a:gradFill>
            <a:gsLst>
              <a:gs pos="0">
                <a:schemeClr val="accent1"/>
              </a:gs>
              <a:gs pos="100000">
                <a:schemeClr val="accent2"/>
              </a:gs>
            </a:gsLst>
            <a:path path="circle">
              <a:fillToRect b="50%" l="50%" r="50%" t="50%"/>
            </a:path>
            <a:tileRect/>
          </a:gradFill>
          <a:ln>
            <a:noFill/>
          </a:ln>
          <a:effectLst>
            <a:outerShdw blurRad="128588" rotWithShape="0" algn="bl" dir="3840000" dist="9525">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14"/>
          <p:cNvSpPr/>
          <p:nvPr/>
        </p:nvSpPr>
        <p:spPr>
          <a:xfrm>
            <a:off x="6342869" y="0"/>
            <a:ext cx="2801122" cy="3481429"/>
          </a:xfrm>
          <a:custGeom>
            <a:rect b="b" l="l" r="r" t="t"/>
            <a:pathLst>
              <a:path extrusionOk="0" h="14206" w="11430">
                <a:moveTo>
                  <a:pt x="1" y="0"/>
                </a:moveTo>
                <a:cubicBezTo>
                  <a:pt x="1" y="0"/>
                  <a:pt x="541" y="1327"/>
                  <a:pt x="2842" y="1327"/>
                </a:cubicBezTo>
                <a:cubicBezTo>
                  <a:pt x="3168" y="1327"/>
                  <a:pt x="3530" y="1300"/>
                  <a:pt x="3931" y="1239"/>
                </a:cubicBezTo>
                <a:cubicBezTo>
                  <a:pt x="4809" y="1103"/>
                  <a:pt x="5648" y="961"/>
                  <a:pt x="6249" y="961"/>
                </a:cubicBezTo>
                <a:cubicBezTo>
                  <a:pt x="6972" y="961"/>
                  <a:pt x="7353" y="1167"/>
                  <a:pt x="7050" y="1837"/>
                </a:cubicBezTo>
                <a:cubicBezTo>
                  <a:pt x="6687" y="2628"/>
                  <a:pt x="4658" y="4411"/>
                  <a:pt x="4850" y="5244"/>
                </a:cubicBezTo>
                <a:cubicBezTo>
                  <a:pt x="4917" y="5546"/>
                  <a:pt x="5180" y="5658"/>
                  <a:pt x="5531" y="5658"/>
                </a:cubicBezTo>
                <a:cubicBezTo>
                  <a:pt x="6363" y="5658"/>
                  <a:pt x="7691" y="5032"/>
                  <a:pt x="8097" y="4806"/>
                </a:cubicBezTo>
                <a:cubicBezTo>
                  <a:pt x="8750" y="4436"/>
                  <a:pt x="9449" y="4208"/>
                  <a:pt x="9990" y="4208"/>
                </a:cubicBezTo>
                <a:cubicBezTo>
                  <a:pt x="10245" y="4208"/>
                  <a:pt x="10465" y="4259"/>
                  <a:pt x="10629" y="4368"/>
                </a:cubicBezTo>
                <a:cubicBezTo>
                  <a:pt x="11056" y="4657"/>
                  <a:pt x="10852" y="5469"/>
                  <a:pt x="10650" y="6163"/>
                </a:cubicBezTo>
                <a:cubicBezTo>
                  <a:pt x="10169" y="7797"/>
                  <a:pt x="9058" y="9794"/>
                  <a:pt x="9283" y="11429"/>
                </a:cubicBezTo>
                <a:cubicBezTo>
                  <a:pt x="9507" y="13084"/>
                  <a:pt x="10372" y="13885"/>
                  <a:pt x="11429" y="14206"/>
                </a:cubicBezTo>
                <a:lnTo>
                  <a:pt x="11429" y="0"/>
                </a:lnTo>
                <a:close/>
              </a:path>
            </a:pathLst>
          </a:custGeom>
          <a:gradFill>
            <a:gsLst>
              <a:gs pos="0">
                <a:schemeClr val="accent1"/>
              </a:gs>
              <a:gs pos="100000">
                <a:schemeClr val="accent2"/>
              </a:gs>
            </a:gsLst>
            <a:path path="circle">
              <a:fillToRect b="50%" l="50%" r="50%" t="50%"/>
            </a:path>
            <a:tileRect/>
          </a:gradFill>
          <a:ln>
            <a:noFill/>
          </a:ln>
          <a:effectLst>
            <a:outerShdw blurRad="242888"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14"/>
          <p:cNvSpPr/>
          <p:nvPr/>
        </p:nvSpPr>
        <p:spPr>
          <a:xfrm>
            <a:off x="3132193" y="0"/>
            <a:ext cx="840582" cy="541844"/>
          </a:xfrm>
          <a:custGeom>
            <a:rect b="b" l="l" r="r" t="t"/>
            <a:pathLst>
              <a:path extrusionOk="0" h="2211" w="3430">
                <a:moveTo>
                  <a:pt x="866" y="0"/>
                </a:moveTo>
                <a:cubicBezTo>
                  <a:pt x="685" y="630"/>
                  <a:pt x="407" y="1453"/>
                  <a:pt x="1" y="2211"/>
                </a:cubicBezTo>
                <a:cubicBezTo>
                  <a:pt x="887" y="2211"/>
                  <a:pt x="1603" y="2061"/>
                  <a:pt x="2052" y="1709"/>
                </a:cubicBezTo>
                <a:cubicBezTo>
                  <a:pt x="2724" y="1164"/>
                  <a:pt x="3163" y="577"/>
                  <a:pt x="3429" y="0"/>
                </a:cubicBezTo>
                <a:close/>
              </a:path>
            </a:pathLst>
          </a:custGeom>
          <a:gradFill>
            <a:gsLst>
              <a:gs pos="0">
                <a:schemeClr val="accent1"/>
              </a:gs>
              <a:gs pos="100000">
                <a:schemeClr val="accent2"/>
              </a:gs>
            </a:gsLst>
            <a:path path="circle">
              <a:fillToRect b="50%" l="50%" r="50%" t="50%"/>
            </a:path>
            <a:tileRect/>
          </a:gradFill>
          <a:ln>
            <a:noFill/>
          </a:ln>
          <a:effectLst>
            <a:outerShdw blurRad="200025"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14"/>
          <p:cNvSpPr/>
          <p:nvPr/>
        </p:nvSpPr>
        <p:spPr>
          <a:xfrm>
            <a:off x="12225" y="3506687"/>
            <a:ext cx="3952694" cy="1636806"/>
          </a:xfrm>
          <a:custGeom>
            <a:rect b="b" l="l" r="r" t="t"/>
            <a:pathLst>
              <a:path extrusionOk="0" h="6679" w="16129">
                <a:moveTo>
                  <a:pt x="3975" y="0"/>
                </a:moveTo>
                <a:cubicBezTo>
                  <a:pt x="2628" y="0"/>
                  <a:pt x="1115" y="710"/>
                  <a:pt x="0" y="1371"/>
                </a:cubicBezTo>
                <a:lnTo>
                  <a:pt x="0" y="6614"/>
                </a:lnTo>
                <a:lnTo>
                  <a:pt x="32" y="6678"/>
                </a:lnTo>
                <a:lnTo>
                  <a:pt x="16128" y="6678"/>
                </a:lnTo>
                <a:cubicBezTo>
                  <a:pt x="14985" y="5568"/>
                  <a:pt x="13010" y="4489"/>
                  <a:pt x="11717" y="4179"/>
                </a:cubicBezTo>
                <a:cubicBezTo>
                  <a:pt x="11467" y="4119"/>
                  <a:pt x="11220" y="4094"/>
                  <a:pt x="10978" y="4094"/>
                </a:cubicBezTo>
                <a:cubicBezTo>
                  <a:pt x="9403" y="4094"/>
                  <a:pt x="8030" y="5191"/>
                  <a:pt x="7299" y="5191"/>
                </a:cubicBezTo>
                <a:cubicBezTo>
                  <a:pt x="7159" y="5191"/>
                  <a:pt x="7043" y="5151"/>
                  <a:pt x="6953" y="5055"/>
                </a:cubicBezTo>
                <a:cubicBezTo>
                  <a:pt x="6324" y="4383"/>
                  <a:pt x="7584" y="1947"/>
                  <a:pt x="5661" y="516"/>
                </a:cubicBezTo>
                <a:cubicBezTo>
                  <a:pt x="5169" y="148"/>
                  <a:pt x="4589" y="0"/>
                  <a:pt x="3975" y="0"/>
                </a:cubicBezTo>
                <a:close/>
              </a:path>
            </a:pathLst>
          </a:custGeom>
          <a:gradFill>
            <a:gsLst>
              <a:gs pos="0">
                <a:schemeClr val="accent1"/>
              </a:gs>
              <a:gs pos="100000">
                <a:schemeClr val="accent2"/>
              </a:gs>
            </a:gsLst>
            <a:path path="circle">
              <a:fillToRect b="50%" l="50%" r="50%" t="50%"/>
            </a:path>
            <a:tileRect/>
          </a:gradFill>
          <a:ln>
            <a:noFill/>
          </a:ln>
          <a:effectLst>
            <a:outerShdw blurRad="128588" rotWithShape="0" algn="bl" dir="3840000" dist="9525">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14"/>
          <p:cNvSpPr/>
          <p:nvPr/>
        </p:nvSpPr>
        <p:spPr>
          <a:xfrm>
            <a:off x="12225" y="0"/>
            <a:ext cx="3332183" cy="3515493"/>
          </a:xfrm>
          <a:custGeom>
            <a:rect b="b" l="l" r="r" t="t"/>
            <a:pathLst>
              <a:path extrusionOk="0" h="14345" w="13597">
                <a:moveTo>
                  <a:pt x="0" y="0"/>
                </a:moveTo>
                <a:lnTo>
                  <a:pt x="0" y="14344"/>
                </a:lnTo>
                <a:cubicBezTo>
                  <a:pt x="96" y="14227"/>
                  <a:pt x="182" y="14024"/>
                  <a:pt x="235" y="13703"/>
                </a:cubicBezTo>
                <a:cubicBezTo>
                  <a:pt x="770" y="10734"/>
                  <a:pt x="3269" y="11887"/>
                  <a:pt x="4304" y="10542"/>
                </a:cubicBezTo>
                <a:cubicBezTo>
                  <a:pt x="5714" y="8705"/>
                  <a:pt x="2852" y="5992"/>
                  <a:pt x="3803" y="5426"/>
                </a:cubicBezTo>
                <a:cubicBezTo>
                  <a:pt x="4120" y="5239"/>
                  <a:pt x="4417" y="5205"/>
                  <a:pt x="4692" y="5205"/>
                </a:cubicBezTo>
                <a:cubicBezTo>
                  <a:pt x="4854" y="5205"/>
                  <a:pt x="5008" y="5216"/>
                  <a:pt x="5154" y="5216"/>
                </a:cubicBezTo>
                <a:cubicBezTo>
                  <a:pt x="5513" y="5216"/>
                  <a:pt x="5823" y="5144"/>
                  <a:pt x="6077" y="4646"/>
                </a:cubicBezTo>
                <a:cubicBezTo>
                  <a:pt x="6184" y="4454"/>
                  <a:pt x="6195" y="4133"/>
                  <a:pt x="6206" y="3791"/>
                </a:cubicBezTo>
                <a:cubicBezTo>
                  <a:pt x="6215" y="3268"/>
                  <a:pt x="6188" y="2759"/>
                  <a:pt x="6684" y="2759"/>
                </a:cubicBezTo>
                <a:cubicBezTo>
                  <a:pt x="6795" y="2759"/>
                  <a:pt x="6933" y="2784"/>
                  <a:pt x="7103" y="2841"/>
                </a:cubicBezTo>
                <a:cubicBezTo>
                  <a:pt x="7923" y="3126"/>
                  <a:pt x="8678" y="4427"/>
                  <a:pt x="9937" y="4427"/>
                </a:cubicBezTo>
                <a:cubicBezTo>
                  <a:pt x="10285" y="4427"/>
                  <a:pt x="10672" y="4327"/>
                  <a:pt x="11109" y="4080"/>
                </a:cubicBezTo>
                <a:cubicBezTo>
                  <a:pt x="12465" y="3321"/>
                  <a:pt x="13234" y="1282"/>
                  <a:pt x="13597" y="0"/>
                </a:cubicBezTo>
                <a:close/>
              </a:path>
            </a:pathLst>
          </a:custGeom>
          <a:gradFill>
            <a:gsLst>
              <a:gs pos="0">
                <a:schemeClr val="accent1"/>
              </a:gs>
              <a:gs pos="100000">
                <a:schemeClr val="accent2"/>
              </a:gs>
            </a:gsLst>
            <a:path path="circle">
              <a:fillToRect b="50%" l="50%" r="50%" t="50%"/>
            </a:path>
            <a:tileRect/>
          </a:gradFill>
          <a:ln>
            <a:noFill/>
          </a:ln>
          <a:effectLst>
            <a:outerShdw blurRad="200025"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transition spd="med">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15.png"/><Relationship Id="rId4" Type="http://schemas.openxmlformats.org/officeDocument/2006/relationships/image" Target="../media/image10.png"/><Relationship Id="rId5"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15.png"/><Relationship Id="rId4" Type="http://schemas.openxmlformats.org/officeDocument/2006/relationships/image" Target="../media/image10.png"/><Relationship Id="rId5" Type="http://schemas.openxmlformats.org/officeDocument/2006/relationships/image" Target="../media/image5.png"/><Relationship Id="rId6" Type="http://schemas.openxmlformats.org/officeDocument/2006/relationships/image" Target="../media/image11.png"/><Relationship Id="rId7"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image" Target="../media/image15.png"/><Relationship Id="rId4" Type="http://schemas.openxmlformats.org/officeDocument/2006/relationships/image" Target="../media/image10.png"/><Relationship Id="rId5" Type="http://schemas.openxmlformats.org/officeDocument/2006/relationships/image" Target="../media/image5.png"/><Relationship Id="rId6"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15.png"/><Relationship Id="rId4" Type="http://schemas.openxmlformats.org/officeDocument/2006/relationships/image" Target="../media/image10.png"/><Relationship Id="rId5" Type="http://schemas.openxmlformats.org/officeDocument/2006/relationships/image" Target="../media/image5.png"/><Relationship Id="rId6"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image" Target="../media/image15.png"/><Relationship Id="rId4" Type="http://schemas.openxmlformats.org/officeDocument/2006/relationships/image" Target="../media/image10.png"/><Relationship Id="rId5" Type="http://schemas.openxmlformats.org/officeDocument/2006/relationships/image" Target="../media/image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image" Target="../media/image15.png"/><Relationship Id="rId4" Type="http://schemas.openxmlformats.org/officeDocument/2006/relationships/image" Target="../media/image10.png"/><Relationship Id="rId5" Type="http://schemas.openxmlformats.org/officeDocument/2006/relationships/image" Target="../media/image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 Id="rId3" Type="http://schemas.openxmlformats.org/officeDocument/2006/relationships/image" Target="../media/image15.png"/><Relationship Id="rId4" Type="http://schemas.openxmlformats.org/officeDocument/2006/relationships/image" Target="../media/image10.png"/><Relationship Id="rId5"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image" Target="../media/image15.png"/><Relationship Id="rId4" Type="http://schemas.openxmlformats.org/officeDocument/2006/relationships/image" Target="../media/image10.png"/><Relationship Id="rId5" Type="http://schemas.openxmlformats.org/officeDocument/2006/relationships/image" Target="../media/image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15.png"/><Relationship Id="rId4" Type="http://schemas.openxmlformats.org/officeDocument/2006/relationships/image" Target="../media/image10.png"/><Relationship Id="rId5"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15.png"/><Relationship Id="rId4" Type="http://schemas.openxmlformats.org/officeDocument/2006/relationships/image" Target="../media/image10.png"/><Relationship Id="rId5"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15.png"/><Relationship Id="rId4" Type="http://schemas.openxmlformats.org/officeDocument/2006/relationships/image" Target="../media/image10.png"/><Relationship Id="rId5" Type="http://schemas.openxmlformats.org/officeDocument/2006/relationships/image" Target="../media/image5.png"/><Relationship Id="rId6"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15.png"/><Relationship Id="rId4" Type="http://schemas.openxmlformats.org/officeDocument/2006/relationships/image" Target="../media/image10.png"/><Relationship Id="rId5" Type="http://schemas.openxmlformats.org/officeDocument/2006/relationships/image" Target="../media/image5.png"/><Relationship Id="rId6" Type="http://schemas.openxmlformats.org/officeDocument/2006/relationships/image" Target="../media/image2.png"/><Relationship Id="rId7"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15.png"/><Relationship Id="rId4" Type="http://schemas.openxmlformats.org/officeDocument/2006/relationships/image" Target="../media/image10.png"/><Relationship Id="rId5" Type="http://schemas.openxmlformats.org/officeDocument/2006/relationships/image" Target="../media/image5.png"/><Relationship Id="rId6" Type="http://schemas.openxmlformats.org/officeDocument/2006/relationships/image" Target="../media/image9.png"/><Relationship Id="rId7"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15.png"/><Relationship Id="rId4" Type="http://schemas.openxmlformats.org/officeDocument/2006/relationships/image" Target="../media/image10.png"/><Relationship Id="rId5" Type="http://schemas.openxmlformats.org/officeDocument/2006/relationships/image" Target="../media/image5.png"/><Relationship Id="rId6" Type="http://schemas.openxmlformats.org/officeDocument/2006/relationships/image" Target="../media/image6.png"/><Relationship Id="rId7" Type="http://schemas.openxmlformats.org/officeDocument/2006/relationships/hyperlink" Target="https://hackathonprojects.files.wordpress.com/2016/09/74911-image03.png" TargetMode="External"/><Relationship Id="rId8"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15.png"/><Relationship Id="rId4" Type="http://schemas.openxmlformats.org/officeDocument/2006/relationships/image" Target="../media/image10.png"/><Relationship Id="rId5"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C2E3A"/>
            </a:gs>
            <a:gs pos="100000">
              <a:srgbClr val="110F16"/>
            </a:gs>
          </a:gsLst>
          <a:path path="circle">
            <a:fillToRect b="50%" l="50%" r="50%" t="50%"/>
          </a:path>
          <a:tileRect/>
        </a:gradFill>
      </p:bgPr>
    </p:bg>
    <p:spTree>
      <p:nvGrpSpPr>
        <p:cNvPr id="74" name="Shape 74"/>
        <p:cNvGrpSpPr/>
        <p:nvPr/>
      </p:nvGrpSpPr>
      <p:grpSpPr>
        <a:xfrm>
          <a:off x="0" y="0"/>
          <a:ext cx="0" cy="0"/>
          <a:chOff x="0" y="0"/>
          <a:chExt cx="0" cy="0"/>
        </a:xfrm>
      </p:grpSpPr>
      <p:sp>
        <p:nvSpPr>
          <p:cNvPr id="75" name="Google Shape;75;p15"/>
          <p:cNvSpPr txBox="1"/>
          <p:nvPr>
            <p:ph type="ctrTitle"/>
          </p:nvPr>
        </p:nvSpPr>
        <p:spPr>
          <a:xfrm>
            <a:off x="3755850" y="2389650"/>
            <a:ext cx="1632300" cy="364200"/>
          </a:xfrm>
          <a:prstGeom prst="rect">
            <a:avLst/>
          </a:prstGeom>
          <a:ln>
            <a:noFill/>
          </a:ln>
        </p:spPr>
        <p:txBody>
          <a:bodyPr anchorCtr="0" anchor="b" bIns="91425" lIns="91425" spcFirstLastPara="1" rIns="91425" wrap="square" tIns="91425">
            <a:noAutofit/>
          </a:bodyPr>
          <a:lstStyle/>
          <a:p>
            <a:pPr indent="0" lvl="0" marL="0" rtl="0" algn="ctr">
              <a:lnSpc>
                <a:spcPct val="80000"/>
              </a:lnSpc>
              <a:spcBef>
                <a:spcPts val="0"/>
              </a:spcBef>
              <a:spcAft>
                <a:spcPts val="0"/>
              </a:spcAft>
              <a:buNone/>
            </a:pPr>
            <a:r>
              <a:rPr lang="en" sz="1500">
                <a:solidFill>
                  <a:schemeClr val="lt1"/>
                </a:solidFill>
              </a:rPr>
              <a:t>Group 20</a:t>
            </a:r>
            <a:endParaRPr sz="1500"/>
          </a:p>
        </p:txBody>
      </p:sp>
      <p:sp>
        <p:nvSpPr>
          <p:cNvPr id="76" name="Google Shape;76;p15"/>
          <p:cNvSpPr txBox="1"/>
          <p:nvPr>
            <p:ph idx="1" type="subTitle"/>
          </p:nvPr>
        </p:nvSpPr>
        <p:spPr>
          <a:xfrm>
            <a:off x="2993350" y="2985125"/>
            <a:ext cx="3298200" cy="1221000"/>
          </a:xfrm>
          <a:prstGeom prst="rect">
            <a:avLst/>
          </a:prstGeom>
          <a:solidFill>
            <a:srgbClr val="1D1D1B"/>
          </a:solid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500"/>
              <a:t>Sudhanshu Patil</a:t>
            </a:r>
            <a:endParaRPr sz="1500"/>
          </a:p>
          <a:p>
            <a:pPr indent="0" lvl="0" marL="0" rtl="0" algn="ctr">
              <a:lnSpc>
                <a:spcPct val="115000"/>
              </a:lnSpc>
              <a:spcBef>
                <a:spcPts val="0"/>
              </a:spcBef>
              <a:spcAft>
                <a:spcPts val="0"/>
              </a:spcAft>
              <a:buNone/>
            </a:pPr>
            <a:r>
              <a:rPr lang="en" sz="1500"/>
              <a:t>Vaibhav Mittal</a:t>
            </a:r>
            <a:endParaRPr sz="1500"/>
          </a:p>
          <a:p>
            <a:pPr indent="0" lvl="0" marL="0" rtl="0" algn="ctr">
              <a:lnSpc>
                <a:spcPct val="115000"/>
              </a:lnSpc>
              <a:spcBef>
                <a:spcPts val="0"/>
              </a:spcBef>
              <a:spcAft>
                <a:spcPts val="0"/>
              </a:spcAft>
              <a:buNone/>
            </a:pPr>
            <a:r>
              <a:rPr lang="en" sz="1500"/>
              <a:t>Rishab Kumar Pattnaik</a:t>
            </a:r>
            <a:endParaRPr sz="1500"/>
          </a:p>
          <a:p>
            <a:pPr indent="0" lvl="0" marL="0" rtl="0" algn="ctr">
              <a:lnSpc>
                <a:spcPct val="115000"/>
              </a:lnSpc>
              <a:spcBef>
                <a:spcPts val="0"/>
              </a:spcBef>
              <a:spcAft>
                <a:spcPts val="0"/>
              </a:spcAft>
              <a:buNone/>
            </a:pPr>
            <a:r>
              <a:rPr lang="en" sz="1500"/>
              <a:t>Bhavya Garhwal</a:t>
            </a:r>
            <a:endParaRPr sz="1500"/>
          </a:p>
        </p:txBody>
      </p:sp>
      <p:sp>
        <p:nvSpPr>
          <p:cNvPr id="77" name="Google Shape;77;p15"/>
          <p:cNvSpPr txBox="1"/>
          <p:nvPr>
            <p:ph idx="2" type="ctrTitle"/>
          </p:nvPr>
        </p:nvSpPr>
        <p:spPr>
          <a:xfrm>
            <a:off x="2505250" y="1413850"/>
            <a:ext cx="4274400" cy="9042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sz="2300">
                <a:solidFill>
                  <a:schemeClr val="lt1"/>
                </a:solidFill>
                <a:latin typeface="IBM Plex Serif"/>
                <a:ea typeface="IBM Plex Serif"/>
                <a:cs typeface="IBM Plex Serif"/>
                <a:sym typeface="IBM Plex Serif"/>
              </a:rPr>
              <a:t>Face Gender detection  using CNN’s</a:t>
            </a:r>
            <a:endParaRPr sz="2300">
              <a:solidFill>
                <a:schemeClr val="lt1"/>
              </a:solidFill>
              <a:latin typeface="IBM Plex Serif"/>
              <a:ea typeface="IBM Plex Serif"/>
              <a:cs typeface="IBM Plex Serif"/>
              <a:sym typeface="IBM Plex Serif"/>
            </a:endParaRPr>
          </a:p>
        </p:txBody>
      </p:sp>
      <p:pic>
        <p:nvPicPr>
          <p:cNvPr id="78" name="Google Shape;78;p15"/>
          <p:cNvPicPr preferRelativeResize="0"/>
          <p:nvPr/>
        </p:nvPicPr>
        <p:blipFill>
          <a:blip r:embed="rId3">
            <a:alphaModFix amt="22000"/>
          </a:blip>
          <a:stretch>
            <a:fillRect/>
          </a:stretch>
        </p:blipFill>
        <p:spPr>
          <a:xfrm>
            <a:off x="0" y="0"/>
            <a:ext cx="9143999" cy="5143500"/>
          </a:xfrm>
          <a:prstGeom prst="rect">
            <a:avLst/>
          </a:prstGeom>
          <a:noFill/>
          <a:ln>
            <a:noFill/>
          </a:ln>
        </p:spPr>
      </p:pic>
    </p:spTree>
  </p:cSld>
  <p:clrMapOvr>
    <a:masterClrMapping/>
  </p:clrMapOvr>
  <mc:AlternateContent>
    <mc:Choice Requires="p14">
      <p:transition spd="slow" p14:dur="1000">
        <p:fade thruBlk="1"/>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pic>
        <p:nvPicPr>
          <p:cNvPr id="178" name="Google Shape;178;p24"/>
          <p:cNvPicPr preferRelativeResize="0"/>
          <p:nvPr/>
        </p:nvPicPr>
        <p:blipFill>
          <a:blip r:embed="rId3">
            <a:alphaModFix amt="21000"/>
          </a:blip>
          <a:stretch>
            <a:fillRect/>
          </a:stretch>
        </p:blipFill>
        <p:spPr>
          <a:xfrm rot="10800000">
            <a:off x="3" y="-1"/>
            <a:ext cx="9143997" cy="5136451"/>
          </a:xfrm>
          <a:prstGeom prst="rect">
            <a:avLst/>
          </a:prstGeom>
          <a:noFill/>
          <a:ln>
            <a:noFill/>
          </a:ln>
          <a:effectLst>
            <a:outerShdw blurRad="57150" rotWithShape="0" algn="bl" dir="17640000" dist="400050">
              <a:srgbClr val="000000"/>
            </a:outerShdw>
            <a:reflection blurRad="0" dir="5400000" dist="38100" endA="0" endPos="30000" fadeDir="5400012" kx="0" rotWithShape="0" algn="bl" stPos="0" sy="-100000" ky="0"/>
          </a:effectLst>
        </p:spPr>
      </p:pic>
      <p:pic>
        <p:nvPicPr>
          <p:cNvPr id="179" name="Google Shape;179;p24"/>
          <p:cNvPicPr preferRelativeResize="0"/>
          <p:nvPr/>
        </p:nvPicPr>
        <p:blipFill>
          <a:blip r:embed="rId4">
            <a:alphaModFix amt="17000"/>
          </a:blip>
          <a:stretch>
            <a:fillRect/>
          </a:stretch>
        </p:blipFill>
        <p:spPr>
          <a:xfrm>
            <a:off x="0" y="0"/>
            <a:ext cx="9144003" cy="5136451"/>
          </a:xfrm>
          <a:prstGeom prst="rect">
            <a:avLst/>
          </a:prstGeom>
          <a:noFill/>
          <a:ln>
            <a:noFill/>
          </a:ln>
        </p:spPr>
      </p:pic>
      <p:sp>
        <p:nvSpPr>
          <p:cNvPr id="180" name="Google Shape;180;p24"/>
          <p:cNvSpPr txBox="1"/>
          <p:nvPr/>
        </p:nvSpPr>
        <p:spPr>
          <a:xfrm>
            <a:off x="2045650" y="908925"/>
            <a:ext cx="5942100" cy="366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lt1"/>
              </a:solidFill>
            </a:endParaRPr>
          </a:p>
        </p:txBody>
      </p:sp>
      <p:pic>
        <p:nvPicPr>
          <p:cNvPr id="181" name="Google Shape;181;p24"/>
          <p:cNvPicPr preferRelativeResize="0"/>
          <p:nvPr/>
        </p:nvPicPr>
        <p:blipFill>
          <a:blip r:embed="rId5">
            <a:alphaModFix amt="26000"/>
          </a:blip>
          <a:stretch>
            <a:fillRect/>
          </a:stretch>
        </p:blipFill>
        <p:spPr>
          <a:xfrm>
            <a:off x="0" y="0"/>
            <a:ext cx="9143999" cy="5143500"/>
          </a:xfrm>
          <a:prstGeom prst="rect">
            <a:avLst/>
          </a:prstGeom>
          <a:noFill/>
          <a:ln>
            <a:noFill/>
          </a:ln>
        </p:spPr>
      </p:pic>
      <p:sp>
        <p:nvSpPr>
          <p:cNvPr id="182" name="Google Shape;182;p24"/>
          <p:cNvSpPr txBox="1"/>
          <p:nvPr/>
        </p:nvSpPr>
        <p:spPr>
          <a:xfrm>
            <a:off x="895950" y="1233950"/>
            <a:ext cx="7352100" cy="3336300"/>
          </a:xfrm>
          <a:prstGeom prst="rect">
            <a:avLst/>
          </a:prstGeom>
          <a:noFill/>
          <a:ln>
            <a:noFill/>
          </a:ln>
        </p:spPr>
        <p:txBody>
          <a:bodyPr anchorCtr="0" anchor="t" bIns="91425" lIns="91425" spcFirstLastPara="1" rIns="91425" wrap="square" tIns="91425">
            <a:spAutoFit/>
          </a:bodyPr>
          <a:lstStyle/>
          <a:p>
            <a:pPr indent="-323850" lvl="0" marL="457200" rtl="0" algn="l">
              <a:lnSpc>
                <a:spcPct val="115000"/>
              </a:lnSpc>
              <a:spcBef>
                <a:spcPts val="0"/>
              </a:spcBef>
              <a:spcAft>
                <a:spcPts val="0"/>
              </a:spcAft>
              <a:buClr>
                <a:schemeClr val="lt1"/>
              </a:buClr>
              <a:buSzPts val="1500"/>
              <a:buChar char="●"/>
            </a:pPr>
            <a:r>
              <a:rPr lang="en" sz="1500">
                <a:solidFill>
                  <a:schemeClr val="lt1"/>
                </a:solidFill>
              </a:rPr>
              <a:t>The architecture of Inception v3 consists of multiple parallel convolutional and pooling layers, called “Inception modules,” which are responsible for performing feature extraction from the input image, followed by fully connected layers that make the final classification decision. </a:t>
            </a:r>
            <a:endParaRPr sz="1500">
              <a:solidFill>
                <a:schemeClr val="lt1"/>
              </a:solidFill>
            </a:endParaRPr>
          </a:p>
          <a:p>
            <a:pPr indent="-323850" lvl="0" marL="457200" rtl="0" algn="l">
              <a:lnSpc>
                <a:spcPct val="115000"/>
              </a:lnSpc>
              <a:spcBef>
                <a:spcPts val="0"/>
              </a:spcBef>
              <a:spcAft>
                <a:spcPts val="0"/>
              </a:spcAft>
              <a:buClr>
                <a:schemeClr val="lt1"/>
              </a:buClr>
              <a:buSzPts val="1500"/>
              <a:buChar char="●"/>
            </a:pPr>
            <a:r>
              <a:rPr lang="en" sz="1500">
                <a:solidFill>
                  <a:schemeClr val="lt1"/>
                </a:solidFill>
              </a:rPr>
              <a:t>The network uses convolutional filters of varying sizes to capture information at different scales, and the Inception modules allow the network to learn multiple patterns simultaneously.</a:t>
            </a:r>
            <a:endParaRPr sz="1500">
              <a:solidFill>
                <a:schemeClr val="lt1"/>
              </a:solidFill>
            </a:endParaRPr>
          </a:p>
          <a:p>
            <a:pPr indent="-323850" lvl="0" marL="457200" rtl="0" algn="l">
              <a:lnSpc>
                <a:spcPct val="115000"/>
              </a:lnSpc>
              <a:spcBef>
                <a:spcPts val="0"/>
              </a:spcBef>
              <a:spcAft>
                <a:spcPts val="0"/>
              </a:spcAft>
              <a:buClr>
                <a:schemeClr val="lt1"/>
              </a:buClr>
              <a:buSzPts val="1500"/>
              <a:buChar char="●"/>
            </a:pPr>
            <a:r>
              <a:rPr lang="en" sz="1500">
                <a:solidFill>
                  <a:schemeClr val="lt1"/>
                </a:solidFill>
              </a:rPr>
              <a:t>It is trained on a large dataset, such as ImageNet, to learn the features and patterns that are relevant for tasks of image classification. </a:t>
            </a:r>
            <a:endParaRPr sz="1500">
              <a:solidFill>
                <a:schemeClr val="lt1"/>
              </a:solidFill>
            </a:endParaRPr>
          </a:p>
          <a:p>
            <a:pPr indent="-323850" lvl="0" marL="457200" rtl="0" algn="l">
              <a:lnSpc>
                <a:spcPct val="115000"/>
              </a:lnSpc>
              <a:spcBef>
                <a:spcPts val="0"/>
              </a:spcBef>
              <a:spcAft>
                <a:spcPts val="0"/>
              </a:spcAft>
              <a:buClr>
                <a:schemeClr val="lt1"/>
              </a:buClr>
              <a:buSzPts val="1500"/>
              <a:buChar char="●"/>
            </a:pPr>
            <a:r>
              <a:rPr lang="en" sz="1500">
                <a:solidFill>
                  <a:schemeClr val="lt1"/>
                </a:solidFill>
              </a:rPr>
              <a:t>The pre-trained weights can then be used as a starting point for fine-tuning a smaller, specific dataset for a particular task, such as identifying the gender of a person based on their facial features.</a:t>
            </a:r>
            <a:endParaRPr sz="1500">
              <a:solidFill>
                <a:schemeClr val="lt1"/>
              </a:solidFill>
            </a:endParaRPr>
          </a:p>
        </p:txBody>
      </p:sp>
      <p:sp>
        <p:nvSpPr>
          <p:cNvPr id="183" name="Google Shape;183;p24"/>
          <p:cNvSpPr txBox="1"/>
          <p:nvPr/>
        </p:nvSpPr>
        <p:spPr>
          <a:xfrm>
            <a:off x="790750" y="772250"/>
            <a:ext cx="66333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lt1"/>
                </a:solidFill>
              </a:rPr>
              <a:t>Why choose the Inception v3 model for face gender detection?</a:t>
            </a:r>
            <a:endParaRPr sz="1800">
              <a:solidFill>
                <a:schemeClr val="lt1"/>
              </a:solidFill>
            </a:endParaRPr>
          </a:p>
        </p:txBody>
      </p:sp>
      <p:sp>
        <p:nvSpPr>
          <p:cNvPr id="184" name="Google Shape;184;p24"/>
          <p:cNvSpPr txBox="1"/>
          <p:nvPr/>
        </p:nvSpPr>
        <p:spPr>
          <a:xfrm>
            <a:off x="493500" y="241625"/>
            <a:ext cx="2141100" cy="54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400">
                <a:solidFill>
                  <a:schemeClr val="lt1"/>
                </a:solidFill>
                <a:latin typeface="IBM Plex Serif Medium"/>
                <a:ea typeface="IBM Plex Serif Medium"/>
                <a:cs typeface="IBM Plex Serif Medium"/>
                <a:sym typeface="IBM Plex Serif Medium"/>
              </a:rPr>
              <a:t>Methodology</a:t>
            </a:r>
            <a:endParaRPr sz="2400">
              <a:solidFill>
                <a:schemeClr val="lt1"/>
              </a:solidFill>
              <a:latin typeface="IBM Plex Serif Medium"/>
              <a:ea typeface="IBM Plex Serif Medium"/>
              <a:cs typeface="IBM Plex Serif Medium"/>
              <a:sym typeface="IBM Plex Serif Medium"/>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pic>
        <p:nvPicPr>
          <p:cNvPr id="189" name="Google Shape;189;p25"/>
          <p:cNvPicPr preferRelativeResize="0"/>
          <p:nvPr/>
        </p:nvPicPr>
        <p:blipFill>
          <a:blip r:embed="rId3">
            <a:alphaModFix amt="21000"/>
          </a:blip>
          <a:stretch>
            <a:fillRect/>
          </a:stretch>
        </p:blipFill>
        <p:spPr>
          <a:xfrm rot="10800000">
            <a:off x="3" y="-1"/>
            <a:ext cx="9143997" cy="5136451"/>
          </a:xfrm>
          <a:prstGeom prst="rect">
            <a:avLst/>
          </a:prstGeom>
          <a:noFill/>
          <a:ln>
            <a:noFill/>
          </a:ln>
          <a:effectLst>
            <a:outerShdw blurRad="57150" rotWithShape="0" algn="bl" dir="17640000" dist="400050">
              <a:srgbClr val="000000"/>
            </a:outerShdw>
            <a:reflection blurRad="0" dir="5400000" dist="38100" endA="0" endPos="30000" fadeDir="5400012" kx="0" rotWithShape="0" algn="bl" stPos="0" sy="-100000" ky="0"/>
          </a:effectLst>
        </p:spPr>
      </p:pic>
      <p:pic>
        <p:nvPicPr>
          <p:cNvPr id="190" name="Google Shape;190;p25"/>
          <p:cNvPicPr preferRelativeResize="0"/>
          <p:nvPr/>
        </p:nvPicPr>
        <p:blipFill>
          <a:blip r:embed="rId4">
            <a:alphaModFix amt="17000"/>
          </a:blip>
          <a:stretch>
            <a:fillRect/>
          </a:stretch>
        </p:blipFill>
        <p:spPr>
          <a:xfrm>
            <a:off x="0" y="0"/>
            <a:ext cx="9144003" cy="5136451"/>
          </a:xfrm>
          <a:prstGeom prst="rect">
            <a:avLst/>
          </a:prstGeom>
          <a:noFill/>
          <a:ln>
            <a:noFill/>
          </a:ln>
        </p:spPr>
      </p:pic>
      <p:sp>
        <p:nvSpPr>
          <p:cNvPr id="191" name="Google Shape;191;p25"/>
          <p:cNvSpPr txBox="1"/>
          <p:nvPr/>
        </p:nvSpPr>
        <p:spPr>
          <a:xfrm>
            <a:off x="2045650" y="908925"/>
            <a:ext cx="5942100" cy="366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lt1"/>
              </a:solidFill>
            </a:endParaRPr>
          </a:p>
        </p:txBody>
      </p:sp>
      <p:pic>
        <p:nvPicPr>
          <p:cNvPr id="192" name="Google Shape;192;p25"/>
          <p:cNvPicPr preferRelativeResize="0"/>
          <p:nvPr/>
        </p:nvPicPr>
        <p:blipFill>
          <a:blip r:embed="rId5">
            <a:alphaModFix amt="26000"/>
          </a:blip>
          <a:stretch>
            <a:fillRect/>
          </a:stretch>
        </p:blipFill>
        <p:spPr>
          <a:xfrm>
            <a:off x="0" y="0"/>
            <a:ext cx="9143999" cy="5143500"/>
          </a:xfrm>
          <a:prstGeom prst="rect">
            <a:avLst/>
          </a:prstGeom>
          <a:noFill/>
          <a:ln>
            <a:noFill/>
          </a:ln>
        </p:spPr>
      </p:pic>
      <p:sp>
        <p:nvSpPr>
          <p:cNvPr id="193" name="Google Shape;193;p25"/>
          <p:cNvSpPr txBox="1"/>
          <p:nvPr/>
        </p:nvSpPr>
        <p:spPr>
          <a:xfrm>
            <a:off x="532250" y="173825"/>
            <a:ext cx="2625600" cy="54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400">
              <a:solidFill>
                <a:schemeClr val="lt1"/>
              </a:solidFill>
              <a:latin typeface="IBM Plex Serif Medium"/>
              <a:ea typeface="IBM Plex Serif Medium"/>
              <a:cs typeface="IBM Plex Serif Medium"/>
              <a:sym typeface="IBM Plex Serif Medium"/>
            </a:endParaRPr>
          </a:p>
        </p:txBody>
      </p:sp>
      <p:sp>
        <p:nvSpPr>
          <p:cNvPr id="194" name="Google Shape;194;p25"/>
          <p:cNvSpPr txBox="1"/>
          <p:nvPr/>
        </p:nvSpPr>
        <p:spPr>
          <a:xfrm>
            <a:off x="736175" y="675375"/>
            <a:ext cx="58119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800">
              <a:solidFill>
                <a:schemeClr val="lt1"/>
              </a:solidFill>
            </a:endParaRPr>
          </a:p>
        </p:txBody>
      </p:sp>
      <p:sp>
        <p:nvSpPr>
          <p:cNvPr id="195" name="Google Shape;195;p25"/>
          <p:cNvSpPr txBox="1"/>
          <p:nvPr/>
        </p:nvSpPr>
        <p:spPr>
          <a:xfrm>
            <a:off x="736175" y="821750"/>
            <a:ext cx="8223900" cy="442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chemeClr val="lt1"/>
                </a:solidFill>
              </a:rPr>
              <a:t>Accuracy and losses for training and validation datasets:</a:t>
            </a:r>
            <a:endParaRPr b="1" sz="1800">
              <a:solidFill>
                <a:schemeClr val="lt1"/>
              </a:solidFill>
            </a:endParaRPr>
          </a:p>
          <a:p>
            <a:pPr indent="0" lvl="0" marL="0" rtl="0" algn="l">
              <a:lnSpc>
                <a:spcPct val="140000"/>
              </a:lnSpc>
              <a:spcBef>
                <a:spcPts val="0"/>
              </a:spcBef>
              <a:spcAft>
                <a:spcPts val="0"/>
              </a:spcAft>
              <a:buNone/>
            </a:pPr>
            <a:r>
              <a:t/>
            </a:r>
            <a:endParaRPr i="1" sz="850">
              <a:solidFill>
                <a:srgbClr val="3C4043"/>
              </a:solidFill>
              <a:highlight>
                <a:srgbClr val="F1F3F4"/>
              </a:highlight>
              <a:latin typeface="Roboto Mono"/>
              <a:ea typeface="Roboto Mono"/>
              <a:cs typeface="Roboto Mono"/>
              <a:sym typeface="Roboto Mono"/>
            </a:endParaRPr>
          </a:p>
          <a:p>
            <a:pPr indent="0" lvl="0" marL="0" rtl="0" algn="l">
              <a:lnSpc>
                <a:spcPct val="100000"/>
              </a:lnSpc>
              <a:spcBef>
                <a:spcPts val="200"/>
              </a:spcBef>
              <a:spcAft>
                <a:spcPts val="0"/>
              </a:spcAft>
              <a:buNone/>
            </a:pPr>
            <a:r>
              <a:rPr b="1" lang="en" sz="1500">
                <a:solidFill>
                  <a:schemeClr val="lt1"/>
                </a:solidFill>
              </a:rPr>
              <a:t>Loss Function:</a:t>
            </a:r>
            <a:endParaRPr b="1" sz="1500">
              <a:solidFill>
                <a:schemeClr val="lt1"/>
              </a:solidFill>
            </a:endParaRPr>
          </a:p>
          <a:p>
            <a:pPr indent="0" lvl="0" marL="0" rtl="0" algn="l">
              <a:lnSpc>
                <a:spcPct val="100000"/>
              </a:lnSpc>
              <a:spcBef>
                <a:spcPts val="200"/>
              </a:spcBef>
              <a:spcAft>
                <a:spcPts val="0"/>
              </a:spcAft>
              <a:buNone/>
            </a:pPr>
            <a:r>
              <a:rPr i="1" lang="en" sz="950">
                <a:solidFill>
                  <a:srgbClr val="3C4043"/>
                </a:solidFill>
                <a:highlight>
                  <a:srgbClr val="F1F3F4"/>
                </a:highlight>
                <a:latin typeface="Roboto Mono"/>
                <a:ea typeface="Roboto Mono"/>
                <a:cs typeface="Roboto Mono"/>
                <a:sym typeface="Roboto Mono"/>
              </a:rPr>
              <a:t># Plot loss function value through epochs</a:t>
            </a:r>
            <a:endParaRPr sz="950">
              <a:solidFill>
                <a:srgbClr val="3C4043"/>
              </a:solidFill>
              <a:highlight>
                <a:srgbClr val="F1F3F4"/>
              </a:highlight>
              <a:latin typeface="Roboto Mono"/>
              <a:ea typeface="Roboto Mono"/>
              <a:cs typeface="Roboto Mono"/>
              <a:sym typeface="Roboto Mono"/>
            </a:endParaRPr>
          </a:p>
          <a:p>
            <a:pPr indent="0" lvl="0" marL="0" rtl="0" algn="l">
              <a:lnSpc>
                <a:spcPct val="100000"/>
              </a:lnSpc>
              <a:spcBef>
                <a:spcPts val="200"/>
              </a:spcBef>
              <a:spcAft>
                <a:spcPts val="0"/>
              </a:spcAft>
              <a:buNone/>
            </a:pPr>
            <a:r>
              <a:rPr lang="en" sz="950">
                <a:solidFill>
                  <a:srgbClr val="3C4043"/>
                </a:solidFill>
                <a:highlight>
                  <a:srgbClr val="F1F3F4"/>
                </a:highlight>
                <a:latin typeface="Roboto Mono"/>
                <a:ea typeface="Roboto Mono"/>
                <a:cs typeface="Roboto Mono"/>
                <a:sym typeface="Roboto Mono"/>
              </a:rPr>
              <a:t>plt</a:t>
            </a:r>
            <a:r>
              <a:rPr lang="en" sz="950">
                <a:solidFill>
                  <a:srgbClr val="008ABC"/>
                </a:solidFill>
                <a:highlight>
                  <a:srgbClr val="F1F3F4"/>
                </a:highlight>
                <a:latin typeface="Roboto Mono"/>
                <a:ea typeface="Roboto Mono"/>
                <a:cs typeface="Roboto Mono"/>
                <a:sym typeface="Roboto Mono"/>
              </a:rPr>
              <a:t>.</a:t>
            </a:r>
            <a:r>
              <a:rPr lang="en" sz="950">
                <a:solidFill>
                  <a:srgbClr val="3C4043"/>
                </a:solidFill>
                <a:highlight>
                  <a:srgbClr val="F1F3F4"/>
                </a:highlight>
                <a:latin typeface="Roboto Mono"/>
                <a:ea typeface="Roboto Mono"/>
                <a:cs typeface="Roboto Mono"/>
                <a:sym typeface="Roboto Mono"/>
              </a:rPr>
              <a:t>figure(figsize</a:t>
            </a:r>
            <a:r>
              <a:rPr lang="en" sz="950">
                <a:solidFill>
                  <a:srgbClr val="008ABC"/>
                </a:solidFill>
                <a:highlight>
                  <a:srgbClr val="F1F3F4"/>
                </a:highlight>
                <a:latin typeface="Roboto Mono"/>
                <a:ea typeface="Roboto Mono"/>
                <a:cs typeface="Roboto Mono"/>
                <a:sym typeface="Roboto Mono"/>
              </a:rPr>
              <a:t>=</a:t>
            </a:r>
            <a:r>
              <a:rPr lang="en" sz="950">
                <a:solidFill>
                  <a:srgbClr val="3C4043"/>
                </a:solidFill>
                <a:highlight>
                  <a:srgbClr val="F1F3F4"/>
                </a:highlight>
                <a:latin typeface="Roboto Mono"/>
                <a:ea typeface="Roboto Mono"/>
                <a:cs typeface="Roboto Mono"/>
                <a:sym typeface="Roboto Mono"/>
              </a:rPr>
              <a:t>(</a:t>
            </a:r>
            <a:r>
              <a:rPr lang="en" sz="950">
                <a:solidFill>
                  <a:srgbClr val="666666"/>
                </a:solidFill>
                <a:highlight>
                  <a:srgbClr val="F1F3F4"/>
                </a:highlight>
                <a:latin typeface="Roboto Mono"/>
                <a:ea typeface="Roboto Mono"/>
                <a:cs typeface="Roboto Mono"/>
                <a:sym typeface="Roboto Mono"/>
              </a:rPr>
              <a:t>18</a:t>
            </a:r>
            <a:r>
              <a:rPr lang="en" sz="950">
                <a:solidFill>
                  <a:srgbClr val="3C4043"/>
                </a:solidFill>
                <a:highlight>
                  <a:srgbClr val="F1F3F4"/>
                </a:highlight>
                <a:latin typeface="Roboto Mono"/>
                <a:ea typeface="Roboto Mono"/>
                <a:cs typeface="Roboto Mono"/>
                <a:sym typeface="Roboto Mono"/>
              </a:rPr>
              <a:t>, </a:t>
            </a:r>
            <a:r>
              <a:rPr lang="en" sz="950">
                <a:solidFill>
                  <a:srgbClr val="666666"/>
                </a:solidFill>
                <a:highlight>
                  <a:srgbClr val="F1F3F4"/>
                </a:highlight>
                <a:latin typeface="Roboto Mono"/>
                <a:ea typeface="Roboto Mono"/>
                <a:cs typeface="Roboto Mono"/>
                <a:sym typeface="Roboto Mono"/>
              </a:rPr>
              <a:t>4</a:t>
            </a:r>
            <a:r>
              <a:rPr lang="en" sz="950">
                <a:solidFill>
                  <a:srgbClr val="3C4043"/>
                </a:solidFill>
                <a:highlight>
                  <a:srgbClr val="F1F3F4"/>
                </a:highlight>
                <a:latin typeface="Roboto Mono"/>
                <a:ea typeface="Roboto Mono"/>
                <a:cs typeface="Roboto Mono"/>
                <a:sym typeface="Roboto Mono"/>
              </a:rPr>
              <a:t>))</a:t>
            </a:r>
            <a:endParaRPr sz="950">
              <a:solidFill>
                <a:srgbClr val="3C4043"/>
              </a:solidFill>
              <a:highlight>
                <a:srgbClr val="F1F3F4"/>
              </a:highlight>
              <a:latin typeface="Roboto Mono"/>
              <a:ea typeface="Roboto Mono"/>
              <a:cs typeface="Roboto Mono"/>
              <a:sym typeface="Roboto Mono"/>
            </a:endParaRPr>
          </a:p>
          <a:p>
            <a:pPr indent="0" lvl="0" marL="0" rtl="0" algn="l">
              <a:lnSpc>
                <a:spcPct val="100000"/>
              </a:lnSpc>
              <a:spcBef>
                <a:spcPts val="200"/>
              </a:spcBef>
              <a:spcAft>
                <a:spcPts val="0"/>
              </a:spcAft>
              <a:buNone/>
            </a:pPr>
            <a:r>
              <a:rPr lang="en" sz="950">
                <a:solidFill>
                  <a:srgbClr val="3C4043"/>
                </a:solidFill>
                <a:highlight>
                  <a:srgbClr val="F1F3F4"/>
                </a:highlight>
                <a:latin typeface="Roboto Mono"/>
                <a:ea typeface="Roboto Mono"/>
                <a:cs typeface="Roboto Mono"/>
                <a:sym typeface="Roboto Mono"/>
              </a:rPr>
              <a:t>plt</a:t>
            </a:r>
            <a:r>
              <a:rPr lang="en" sz="950">
                <a:solidFill>
                  <a:srgbClr val="008ABC"/>
                </a:solidFill>
                <a:highlight>
                  <a:srgbClr val="F1F3F4"/>
                </a:highlight>
                <a:latin typeface="Roboto Mono"/>
                <a:ea typeface="Roboto Mono"/>
                <a:cs typeface="Roboto Mono"/>
                <a:sym typeface="Roboto Mono"/>
              </a:rPr>
              <a:t>.</a:t>
            </a:r>
            <a:r>
              <a:rPr lang="en" sz="950">
                <a:solidFill>
                  <a:srgbClr val="3C4043"/>
                </a:solidFill>
                <a:highlight>
                  <a:srgbClr val="F1F3F4"/>
                </a:highlight>
                <a:latin typeface="Roboto Mono"/>
                <a:ea typeface="Roboto Mono"/>
                <a:cs typeface="Roboto Mono"/>
                <a:sym typeface="Roboto Mono"/>
              </a:rPr>
              <a:t>plot(hist</a:t>
            </a:r>
            <a:r>
              <a:rPr lang="en" sz="950">
                <a:solidFill>
                  <a:srgbClr val="008ABC"/>
                </a:solidFill>
                <a:highlight>
                  <a:srgbClr val="F1F3F4"/>
                </a:highlight>
                <a:latin typeface="Roboto Mono"/>
                <a:ea typeface="Roboto Mono"/>
                <a:cs typeface="Roboto Mono"/>
                <a:sym typeface="Roboto Mono"/>
              </a:rPr>
              <a:t>.</a:t>
            </a:r>
            <a:r>
              <a:rPr lang="en" sz="950">
                <a:solidFill>
                  <a:srgbClr val="3C4043"/>
                </a:solidFill>
                <a:highlight>
                  <a:srgbClr val="F1F3F4"/>
                </a:highlight>
                <a:latin typeface="Roboto Mono"/>
                <a:ea typeface="Roboto Mono"/>
                <a:cs typeface="Roboto Mono"/>
                <a:sym typeface="Roboto Mono"/>
              </a:rPr>
              <a:t>history[</a:t>
            </a:r>
            <a:r>
              <a:rPr lang="en" sz="950">
                <a:solidFill>
                  <a:srgbClr val="BB2323"/>
                </a:solidFill>
                <a:highlight>
                  <a:srgbClr val="F1F3F4"/>
                </a:highlight>
                <a:latin typeface="Roboto Mono"/>
                <a:ea typeface="Roboto Mono"/>
                <a:cs typeface="Roboto Mono"/>
                <a:sym typeface="Roboto Mono"/>
              </a:rPr>
              <a:t>'loss'</a:t>
            </a:r>
            <a:r>
              <a:rPr lang="en" sz="950">
                <a:solidFill>
                  <a:srgbClr val="3C4043"/>
                </a:solidFill>
                <a:highlight>
                  <a:srgbClr val="F1F3F4"/>
                </a:highlight>
                <a:latin typeface="Roboto Mono"/>
                <a:ea typeface="Roboto Mono"/>
                <a:cs typeface="Roboto Mono"/>
                <a:sym typeface="Roboto Mono"/>
              </a:rPr>
              <a:t>], label </a:t>
            </a:r>
            <a:r>
              <a:rPr lang="en" sz="950">
                <a:solidFill>
                  <a:srgbClr val="008ABC"/>
                </a:solidFill>
                <a:highlight>
                  <a:srgbClr val="F1F3F4"/>
                </a:highlight>
                <a:latin typeface="Roboto Mono"/>
                <a:ea typeface="Roboto Mono"/>
                <a:cs typeface="Roboto Mono"/>
                <a:sym typeface="Roboto Mono"/>
              </a:rPr>
              <a:t>=</a:t>
            </a:r>
            <a:r>
              <a:rPr lang="en" sz="950">
                <a:solidFill>
                  <a:srgbClr val="3C4043"/>
                </a:solidFill>
                <a:highlight>
                  <a:srgbClr val="F1F3F4"/>
                </a:highlight>
                <a:latin typeface="Roboto Mono"/>
                <a:ea typeface="Roboto Mono"/>
                <a:cs typeface="Roboto Mono"/>
                <a:sym typeface="Roboto Mono"/>
              </a:rPr>
              <a:t> </a:t>
            </a:r>
            <a:r>
              <a:rPr lang="en" sz="950">
                <a:solidFill>
                  <a:srgbClr val="BB2323"/>
                </a:solidFill>
                <a:highlight>
                  <a:srgbClr val="F1F3F4"/>
                </a:highlight>
                <a:latin typeface="Roboto Mono"/>
                <a:ea typeface="Roboto Mono"/>
                <a:cs typeface="Roboto Mono"/>
                <a:sym typeface="Roboto Mono"/>
              </a:rPr>
              <a:t>'train'</a:t>
            </a:r>
            <a:r>
              <a:rPr lang="en" sz="950">
                <a:solidFill>
                  <a:srgbClr val="3C4043"/>
                </a:solidFill>
                <a:highlight>
                  <a:srgbClr val="F1F3F4"/>
                </a:highlight>
                <a:latin typeface="Roboto Mono"/>
                <a:ea typeface="Roboto Mono"/>
                <a:cs typeface="Roboto Mono"/>
                <a:sym typeface="Roboto Mono"/>
              </a:rPr>
              <a:t>)</a:t>
            </a:r>
            <a:endParaRPr sz="950">
              <a:solidFill>
                <a:srgbClr val="3C4043"/>
              </a:solidFill>
              <a:highlight>
                <a:srgbClr val="F1F3F4"/>
              </a:highlight>
              <a:latin typeface="Roboto Mono"/>
              <a:ea typeface="Roboto Mono"/>
              <a:cs typeface="Roboto Mono"/>
              <a:sym typeface="Roboto Mono"/>
            </a:endParaRPr>
          </a:p>
          <a:p>
            <a:pPr indent="0" lvl="0" marL="0" rtl="0" algn="l">
              <a:lnSpc>
                <a:spcPct val="100000"/>
              </a:lnSpc>
              <a:spcBef>
                <a:spcPts val="200"/>
              </a:spcBef>
              <a:spcAft>
                <a:spcPts val="0"/>
              </a:spcAft>
              <a:buNone/>
            </a:pPr>
            <a:r>
              <a:rPr lang="en" sz="950">
                <a:solidFill>
                  <a:srgbClr val="3C4043"/>
                </a:solidFill>
                <a:highlight>
                  <a:srgbClr val="F1F3F4"/>
                </a:highlight>
                <a:latin typeface="Roboto Mono"/>
                <a:ea typeface="Roboto Mono"/>
                <a:cs typeface="Roboto Mono"/>
                <a:sym typeface="Roboto Mono"/>
              </a:rPr>
              <a:t>plt</a:t>
            </a:r>
            <a:r>
              <a:rPr lang="en" sz="950">
                <a:solidFill>
                  <a:srgbClr val="008ABC"/>
                </a:solidFill>
                <a:highlight>
                  <a:srgbClr val="F1F3F4"/>
                </a:highlight>
                <a:latin typeface="Roboto Mono"/>
                <a:ea typeface="Roboto Mono"/>
                <a:cs typeface="Roboto Mono"/>
                <a:sym typeface="Roboto Mono"/>
              </a:rPr>
              <a:t>.</a:t>
            </a:r>
            <a:r>
              <a:rPr lang="en" sz="950">
                <a:solidFill>
                  <a:srgbClr val="3C4043"/>
                </a:solidFill>
                <a:highlight>
                  <a:srgbClr val="F1F3F4"/>
                </a:highlight>
                <a:latin typeface="Roboto Mono"/>
                <a:ea typeface="Roboto Mono"/>
                <a:cs typeface="Roboto Mono"/>
                <a:sym typeface="Roboto Mono"/>
              </a:rPr>
              <a:t>plot(hist</a:t>
            </a:r>
            <a:r>
              <a:rPr lang="en" sz="950">
                <a:solidFill>
                  <a:srgbClr val="008ABC"/>
                </a:solidFill>
                <a:highlight>
                  <a:srgbClr val="F1F3F4"/>
                </a:highlight>
                <a:latin typeface="Roboto Mono"/>
                <a:ea typeface="Roboto Mono"/>
                <a:cs typeface="Roboto Mono"/>
                <a:sym typeface="Roboto Mono"/>
              </a:rPr>
              <a:t>.</a:t>
            </a:r>
            <a:r>
              <a:rPr lang="en" sz="950">
                <a:solidFill>
                  <a:srgbClr val="3C4043"/>
                </a:solidFill>
                <a:highlight>
                  <a:srgbClr val="F1F3F4"/>
                </a:highlight>
                <a:latin typeface="Roboto Mono"/>
                <a:ea typeface="Roboto Mono"/>
                <a:cs typeface="Roboto Mono"/>
                <a:sym typeface="Roboto Mono"/>
              </a:rPr>
              <a:t>history[</a:t>
            </a:r>
            <a:r>
              <a:rPr lang="en" sz="950">
                <a:solidFill>
                  <a:srgbClr val="BB2323"/>
                </a:solidFill>
                <a:highlight>
                  <a:srgbClr val="F1F3F4"/>
                </a:highlight>
                <a:latin typeface="Roboto Mono"/>
                <a:ea typeface="Roboto Mono"/>
                <a:cs typeface="Roboto Mono"/>
                <a:sym typeface="Roboto Mono"/>
              </a:rPr>
              <a:t>'val_loss'</a:t>
            </a:r>
            <a:r>
              <a:rPr lang="en" sz="950">
                <a:solidFill>
                  <a:srgbClr val="3C4043"/>
                </a:solidFill>
                <a:highlight>
                  <a:srgbClr val="F1F3F4"/>
                </a:highlight>
                <a:latin typeface="Roboto Mono"/>
                <a:ea typeface="Roboto Mono"/>
                <a:cs typeface="Roboto Mono"/>
                <a:sym typeface="Roboto Mono"/>
              </a:rPr>
              <a:t>], label </a:t>
            </a:r>
            <a:r>
              <a:rPr lang="en" sz="950">
                <a:solidFill>
                  <a:srgbClr val="008ABC"/>
                </a:solidFill>
                <a:highlight>
                  <a:srgbClr val="F1F3F4"/>
                </a:highlight>
                <a:latin typeface="Roboto Mono"/>
                <a:ea typeface="Roboto Mono"/>
                <a:cs typeface="Roboto Mono"/>
                <a:sym typeface="Roboto Mono"/>
              </a:rPr>
              <a:t>=</a:t>
            </a:r>
            <a:r>
              <a:rPr lang="en" sz="950">
                <a:solidFill>
                  <a:srgbClr val="3C4043"/>
                </a:solidFill>
                <a:highlight>
                  <a:srgbClr val="F1F3F4"/>
                </a:highlight>
                <a:latin typeface="Roboto Mono"/>
                <a:ea typeface="Roboto Mono"/>
                <a:cs typeface="Roboto Mono"/>
                <a:sym typeface="Roboto Mono"/>
              </a:rPr>
              <a:t> </a:t>
            </a:r>
            <a:r>
              <a:rPr lang="en" sz="950">
                <a:solidFill>
                  <a:srgbClr val="BB2323"/>
                </a:solidFill>
                <a:highlight>
                  <a:srgbClr val="F1F3F4"/>
                </a:highlight>
                <a:latin typeface="Roboto Mono"/>
                <a:ea typeface="Roboto Mono"/>
                <a:cs typeface="Roboto Mono"/>
                <a:sym typeface="Roboto Mono"/>
              </a:rPr>
              <a:t>'valid'</a:t>
            </a:r>
            <a:r>
              <a:rPr lang="en" sz="950">
                <a:solidFill>
                  <a:srgbClr val="3C4043"/>
                </a:solidFill>
                <a:highlight>
                  <a:srgbClr val="F1F3F4"/>
                </a:highlight>
                <a:latin typeface="Roboto Mono"/>
                <a:ea typeface="Roboto Mono"/>
                <a:cs typeface="Roboto Mono"/>
                <a:sym typeface="Roboto Mono"/>
              </a:rPr>
              <a:t>)</a:t>
            </a:r>
            <a:endParaRPr sz="950">
              <a:solidFill>
                <a:srgbClr val="3C4043"/>
              </a:solidFill>
              <a:highlight>
                <a:srgbClr val="F1F3F4"/>
              </a:highlight>
              <a:latin typeface="Roboto Mono"/>
              <a:ea typeface="Roboto Mono"/>
              <a:cs typeface="Roboto Mono"/>
              <a:sym typeface="Roboto Mono"/>
            </a:endParaRPr>
          </a:p>
          <a:p>
            <a:pPr indent="0" lvl="0" marL="0" rtl="0" algn="l">
              <a:lnSpc>
                <a:spcPct val="100000"/>
              </a:lnSpc>
              <a:spcBef>
                <a:spcPts val="200"/>
              </a:spcBef>
              <a:spcAft>
                <a:spcPts val="0"/>
              </a:spcAft>
              <a:buNone/>
            </a:pPr>
            <a:r>
              <a:rPr lang="en" sz="950">
                <a:solidFill>
                  <a:srgbClr val="3C4043"/>
                </a:solidFill>
                <a:highlight>
                  <a:srgbClr val="F1F3F4"/>
                </a:highlight>
                <a:latin typeface="Roboto Mono"/>
                <a:ea typeface="Roboto Mono"/>
                <a:cs typeface="Roboto Mono"/>
                <a:sym typeface="Roboto Mono"/>
              </a:rPr>
              <a:t>plt</a:t>
            </a:r>
            <a:r>
              <a:rPr lang="en" sz="950">
                <a:solidFill>
                  <a:srgbClr val="008ABC"/>
                </a:solidFill>
                <a:highlight>
                  <a:srgbClr val="F1F3F4"/>
                </a:highlight>
                <a:latin typeface="Roboto Mono"/>
                <a:ea typeface="Roboto Mono"/>
                <a:cs typeface="Roboto Mono"/>
                <a:sym typeface="Roboto Mono"/>
              </a:rPr>
              <a:t>.</a:t>
            </a:r>
            <a:r>
              <a:rPr lang="en" sz="950">
                <a:solidFill>
                  <a:srgbClr val="3C4043"/>
                </a:solidFill>
                <a:highlight>
                  <a:srgbClr val="F1F3F4"/>
                </a:highlight>
                <a:latin typeface="Roboto Mono"/>
                <a:ea typeface="Roboto Mono"/>
                <a:cs typeface="Roboto Mono"/>
                <a:sym typeface="Roboto Mono"/>
              </a:rPr>
              <a:t>legend()</a:t>
            </a:r>
            <a:endParaRPr sz="950">
              <a:solidFill>
                <a:srgbClr val="3C4043"/>
              </a:solidFill>
              <a:highlight>
                <a:srgbClr val="F1F3F4"/>
              </a:highlight>
              <a:latin typeface="Roboto Mono"/>
              <a:ea typeface="Roboto Mono"/>
              <a:cs typeface="Roboto Mono"/>
              <a:sym typeface="Roboto Mono"/>
            </a:endParaRPr>
          </a:p>
          <a:p>
            <a:pPr indent="0" lvl="0" marL="0" rtl="0" algn="l">
              <a:lnSpc>
                <a:spcPct val="100000"/>
              </a:lnSpc>
              <a:spcBef>
                <a:spcPts val="200"/>
              </a:spcBef>
              <a:spcAft>
                <a:spcPts val="0"/>
              </a:spcAft>
              <a:buNone/>
            </a:pPr>
            <a:r>
              <a:rPr lang="en" sz="950">
                <a:solidFill>
                  <a:srgbClr val="3C4043"/>
                </a:solidFill>
                <a:highlight>
                  <a:srgbClr val="F1F3F4"/>
                </a:highlight>
                <a:latin typeface="Roboto Mono"/>
                <a:ea typeface="Roboto Mono"/>
                <a:cs typeface="Roboto Mono"/>
                <a:sym typeface="Roboto Mono"/>
              </a:rPr>
              <a:t>plt</a:t>
            </a:r>
            <a:r>
              <a:rPr lang="en" sz="950">
                <a:solidFill>
                  <a:srgbClr val="008ABC"/>
                </a:solidFill>
                <a:highlight>
                  <a:srgbClr val="F1F3F4"/>
                </a:highlight>
                <a:latin typeface="Roboto Mono"/>
                <a:ea typeface="Roboto Mono"/>
                <a:cs typeface="Roboto Mono"/>
                <a:sym typeface="Roboto Mono"/>
              </a:rPr>
              <a:t>.</a:t>
            </a:r>
            <a:r>
              <a:rPr lang="en" sz="950">
                <a:solidFill>
                  <a:srgbClr val="3C4043"/>
                </a:solidFill>
                <a:highlight>
                  <a:srgbClr val="F1F3F4"/>
                </a:highlight>
                <a:latin typeface="Roboto Mono"/>
                <a:ea typeface="Roboto Mono"/>
                <a:cs typeface="Roboto Mono"/>
                <a:sym typeface="Roboto Mono"/>
              </a:rPr>
              <a:t>title(</a:t>
            </a:r>
            <a:r>
              <a:rPr lang="en" sz="950">
                <a:solidFill>
                  <a:srgbClr val="BB2323"/>
                </a:solidFill>
                <a:highlight>
                  <a:srgbClr val="F1F3F4"/>
                </a:highlight>
                <a:latin typeface="Roboto Mono"/>
                <a:ea typeface="Roboto Mono"/>
                <a:cs typeface="Roboto Mono"/>
                <a:sym typeface="Roboto Mono"/>
              </a:rPr>
              <a:t>'Loss Function'</a:t>
            </a:r>
            <a:r>
              <a:rPr lang="en" sz="950">
                <a:solidFill>
                  <a:srgbClr val="3C4043"/>
                </a:solidFill>
                <a:highlight>
                  <a:srgbClr val="F1F3F4"/>
                </a:highlight>
                <a:latin typeface="Roboto Mono"/>
                <a:ea typeface="Roboto Mono"/>
                <a:cs typeface="Roboto Mono"/>
                <a:sym typeface="Roboto Mono"/>
              </a:rPr>
              <a:t>)</a:t>
            </a:r>
            <a:endParaRPr sz="950">
              <a:solidFill>
                <a:srgbClr val="3C4043"/>
              </a:solidFill>
              <a:highlight>
                <a:srgbClr val="F1F3F4"/>
              </a:highlight>
              <a:latin typeface="Roboto Mono"/>
              <a:ea typeface="Roboto Mono"/>
              <a:cs typeface="Roboto Mono"/>
              <a:sym typeface="Roboto Mono"/>
            </a:endParaRPr>
          </a:p>
          <a:p>
            <a:pPr indent="0" lvl="0" marL="0" rtl="0" algn="l">
              <a:lnSpc>
                <a:spcPct val="100000"/>
              </a:lnSpc>
              <a:spcBef>
                <a:spcPts val="200"/>
              </a:spcBef>
              <a:spcAft>
                <a:spcPts val="0"/>
              </a:spcAft>
              <a:buNone/>
            </a:pPr>
            <a:r>
              <a:rPr lang="en" sz="950">
                <a:solidFill>
                  <a:srgbClr val="3C4043"/>
                </a:solidFill>
                <a:highlight>
                  <a:srgbClr val="F1F3F4"/>
                </a:highlight>
                <a:latin typeface="Roboto Mono"/>
                <a:ea typeface="Roboto Mono"/>
                <a:cs typeface="Roboto Mono"/>
                <a:sym typeface="Roboto Mono"/>
              </a:rPr>
              <a:t>plt</a:t>
            </a:r>
            <a:r>
              <a:rPr lang="en" sz="950">
                <a:solidFill>
                  <a:srgbClr val="008ABC"/>
                </a:solidFill>
                <a:highlight>
                  <a:srgbClr val="F1F3F4"/>
                </a:highlight>
                <a:latin typeface="Roboto Mono"/>
                <a:ea typeface="Roboto Mono"/>
                <a:cs typeface="Roboto Mono"/>
                <a:sym typeface="Roboto Mono"/>
              </a:rPr>
              <a:t>.</a:t>
            </a:r>
            <a:r>
              <a:rPr lang="en" sz="950">
                <a:solidFill>
                  <a:srgbClr val="3C4043"/>
                </a:solidFill>
                <a:highlight>
                  <a:srgbClr val="F1F3F4"/>
                </a:highlight>
                <a:latin typeface="Roboto Mono"/>
                <a:ea typeface="Roboto Mono"/>
                <a:cs typeface="Roboto Mono"/>
                <a:sym typeface="Roboto Mono"/>
              </a:rPr>
              <a:t>show()</a:t>
            </a:r>
            <a:endParaRPr sz="1250">
              <a:solidFill>
                <a:schemeClr val="lt1"/>
              </a:solidFill>
            </a:endParaRPr>
          </a:p>
          <a:p>
            <a:pPr indent="0" lvl="0" marL="0" rtl="0" algn="l">
              <a:spcBef>
                <a:spcPts val="0"/>
              </a:spcBef>
              <a:spcAft>
                <a:spcPts val="0"/>
              </a:spcAft>
              <a:buNone/>
            </a:pPr>
            <a:r>
              <a:t/>
            </a:r>
            <a:endParaRPr b="1" sz="1600">
              <a:solidFill>
                <a:schemeClr val="lt1"/>
              </a:solidFill>
            </a:endParaRPr>
          </a:p>
          <a:p>
            <a:pPr indent="0" lvl="0" marL="0" rtl="0" algn="l">
              <a:spcBef>
                <a:spcPts val="0"/>
              </a:spcBef>
              <a:spcAft>
                <a:spcPts val="0"/>
              </a:spcAft>
              <a:buNone/>
            </a:pPr>
            <a:r>
              <a:t/>
            </a:r>
            <a:endParaRPr b="1" sz="1600">
              <a:solidFill>
                <a:schemeClr val="lt1"/>
              </a:solidFill>
            </a:endParaRPr>
          </a:p>
          <a:p>
            <a:pPr indent="0" lvl="0" marL="0" rtl="0" algn="l">
              <a:spcBef>
                <a:spcPts val="0"/>
              </a:spcBef>
              <a:spcAft>
                <a:spcPts val="0"/>
              </a:spcAft>
              <a:buNone/>
            </a:pPr>
            <a:r>
              <a:rPr b="1" lang="en" sz="1600">
                <a:solidFill>
                  <a:schemeClr val="lt1"/>
                </a:solidFill>
              </a:rPr>
              <a:t>Accuracy:</a:t>
            </a:r>
            <a:endParaRPr b="1" sz="1600">
              <a:solidFill>
                <a:schemeClr val="lt1"/>
              </a:solidFill>
            </a:endParaRPr>
          </a:p>
          <a:p>
            <a:pPr indent="0" lvl="0" marL="0" rtl="0" algn="l">
              <a:lnSpc>
                <a:spcPct val="100000"/>
              </a:lnSpc>
              <a:spcBef>
                <a:spcPts val="0"/>
              </a:spcBef>
              <a:spcAft>
                <a:spcPts val="0"/>
              </a:spcAft>
              <a:buNone/>
            </a:pPr>
            <a:r>
              <a:rPr i="1" lang="en" sz="950">
                <a:solidFill>
                  <a:srgbClr val="3C4043"/>
                </a:solidFill>
                <a:highlight>
                  <a:srgbClr val="F1F3F4"/>
                </a:highlight>
                <a:latin typeface="Roboto Mono"/>
                <a:ea typeface="Roboto Mono"/>
                <a:cs typeface="Roboto Mono"/>
                <a:sym typeface="Roboto Mono"/>
              </a:rPr>
              <a:t># Plot accuracy through epochs</a:t>
            </a:r>
            <a:endParaRPr sz="950">
              <a:solidFill>
                <a:srgbClr val="3C4043"/>
              </a:solidFill>
              <a:highlight>
                <a:srgbClr val="F1F3F4"/>
              </a:highlight>
              <a:latin typeface="Roboto Mono"/>
              <a:ea typeface="Roboto Mono"/>
              <a:cs typeface="Roboto Mono"/>
              <a:sym typeface="Roboto Mono"/>
            </a:endParaRPr>
          </a:p>
          <a:p>
            <a:pPr indent="0" lvl="0" marL="0" rtl="0" algn="l">
              <a:lnSpc>
                <a:spcPct val="100000"/>
              </a:lnSpc>
              <a:spcBef>
                <a:spcPts val="0"/>
              </a:spcBef>
              <a:spcAft>
                <a:spcPts val="0"/>
              </a:spcAft>
              <a:buNone/>
            </a:pPr>
            <a:r>
              <a:rPr lang="en" sz="950">
                <a:solidFill>
                  <a:srgbClr val="3C4043"/>
                </a:solidFill>
                <a:highlight>
                  <a:srgbClr val="F1F3F4"/>
                </a:highlight>
                <a:latin typeface="Roboto Mono"/>
                <a:ea typeface="Roboto Mono"/>
                <a:cs typeface="Roboto Mono"/>
                <a:sym typeface="Roboto Mono"/>
              </a:rPr>
              <a:t>plt</a:t>
            </a:r>
            <a:r>
              <a:rPr lang="en" sz="950">
                <a:solidFill>
                  <a:srgbClr val="008ABC"/>
                </a:solidFill>
                <a:highlight>
                  <a:srgbClr val="F1F3F4"/>
                </a:highlight>
                <a:latin typeface="Roboto Mono"/>
                <a:ea typeface="Roboto Mono"/>
                <a:cs typeface="Roboto Mono"/>
                <a:sym typeface="Roboto Mono"/>
              </a:rPr>
              <a:t>.</a:t>
            </a:r>
            <a:r>
              <a:rPr lang="en" sz="950">
                <a:solidFill>
                  <a:srgbClr val="3C4043"/>
                </a:solidFill>
                <a:highlight>
                  <a:srgbClr val="F1F3F4"/>
                </a:highlight>
                <a:latin typeface="Roboto Mono"/>
                <a:ea typeface="Roboto Mono"/>
                <a:cs typeface="Roboto Mono"/>
                <a:sym typeface="Roboto Mono"/>
              </a:rPr>
              <a:t>figure(figsize</a:t>
            </a:r>
            <a:r>
              <a:rPr lang="en" sz="950">
                <a:solidFill>
                  <a:srgbClr val="008ABC"/>
                </a:solidFill>
                <a:highlight>
                  <a:srgbClr val="F1F3F4"/>
                </a:highlight>
                <a:latin typeface="Roboto Mono"/>
                <a:ea typeface="Roboto Mono"/>
                <a:cs typeface="Roboto Mono"/>
                <a:sym typeface="Roboto Mono"/>
              </a:rPr>
              <a:t>=</a:t>
            </a:r>
            <a:r>
              <a:rPr lang="en" sz="950">
                <a:solidFill>
                  <a:srgbClr val="3C4043"/>
                </a:solidFill>
                <a:highlight>
                  <a:srgbClr val="F1F3F4"/>
                </a:highlight>
                <a:latin typeface="Roboto Mono"/>
                <a:ea typeface="Roboto Mono"/>
                <a:cs typeface="Roboto Mono"/>
                <a:sym typeface="Roboto Mono"/>
              </a:rPr>
              <a:t>(</a:t>
            </a:r>
            <a:r>
              <a:rPr lang="en" sz="950">
                <a:solidFill>
                  <a:srgbClr val="666666"/>
                </a:solidFill>
                <a:highlight>
                  <a:srgbClr val="F1F3F4"/>
                </a:highlight>
                <a:latin typeface="Roboto Mono"/>
                <a:ea typeface="Roboto Mono"/>
                <a:cs typeface="Roboto Mono"/>
                <a:sym typeface="Roboto Mono"/>
              </a:rPr>
              <a:t>18</a:t>
            </a:r>
            <a:r>
              <a:rPr lang="en" sz="950">
                <a:solidFill>
                  <a:srgbClr val="3C4043"/>
                </a:solidFill>
                <a:highlight>
                  <a:srgbClr val="F1F3F4"/>
                </a:highlight>
                <a:latin typeface="Roboto Mono"/>
                <a:ea typeface="Roboto Mono"/>
                <a:cs typeface="Roboto Mono"/>
                <a:sym typeface="Roboto Mono"/>
              </a:rPr>
              <a:t>, </a:t>
            </a:r>
            <a:r>
              <a:rPr lang="en" sz="950">
                <a:solidFill>
                  <a:srgbClr val="666666"/>
                </a:solidFill>
                <a:highlight>
                  <a:srgbClr val="F1F3F4"/>
                </a:highlight>
                <a:latin typeface="Roboto Mono"/>
                <a:ea typeface="Roboto Mono"/>
                <a:cs typeface="Roboto Mono"/>
                <a:sym typeface="Roboto Mono"/>
              </a:rPr>
              <a:t>4</a:t>
            </a:r>
            <a:r>
              <a:rPr lang="en" sz="950">
                <a:solidFill>
                  <a:srgbClr val="3C4043"/>
                </a:solidFill>
                <a:highlight>
                  <a:srgbClr val="F1F3F4"/>
                </a:highlight>
                <a:latin typeface="Roboto Mono"/>
                <a:ea typeface="Roboto Mono"/>
                <a:cs typeface="Roboto Mono"/>
                <a:sym typeface="Roboto Mono"/>
              </a:rPr>
              <a:t>))</a:t>
            </a:r>
            <a:endParaRPr sz="950">
              <a:solidFill>
                <a:srgbClr val="3C4043"/>
              </a:solidFill>
              <a:highlight>
                <a:srgbClr val="F1F3F4"/>
              </a:highlight>
              <a:latin typeface="Roboto Mono"/>
              <a:ea typeface="Roboto Mono"/>
              <a:cs typeface="Roboto Mono"/>
              <a:sym typeface="Roboto Mono"/>
            </a:endParaRPr>
          </a:p>
          <a:p>
            <a:pPr indent="0" lvl="0" marL="0" rtl="0" algn="l">
              <a:lnSpc>
                <a:spcPct val="100000"/>
              </a:lnSpc>
              <a:spcBef>
                <a:spcPts val="0"/>
              </a:spcBef>
              <a:spcAft>
                <a:spcPts val="0"/>
              </a:spcAft>
              <a:buNone/>
            </a:pPr>
            <a:r>
              <a:rPr lang="en" sz="950">
                <a:solidFill>
                  <a:srgbClr val="3C4043"/>
                </a:solidFill>
                <a:highlight>
                  <a:srgbClr val="F1F3F4"/>
                </a:highlight>
                <a:latin typeface="Roboto Mono"/>
                <a:ea typeface="Roboto Mono"/>
                <a:cs typeface="Roboto Mono"/>
                <a:sym typeface="Roboto Mono"/>
              </a:rPr>
              <a:t>plt</a:t>
            </a:r>
            <a:r>
              <a:rPr lang="en" sz="950">
                <a:solidFill>
                  <a:srgbClr val="008ABC"/>
                </a:solidFill>
                <a:highlight>
                  <a:srgbClr val="F1F3F4"/>
                </a:highlight>
                <a:latin typeface="Roboto Mono"/>
                <a:ea typeface="Roboto Mono"/>
                <a:cs typeface="Roboto Mono"/>
                <a:sym typeface="Roboto Mono"/>
              </a:rPr>
              <a:t>.</a:t>
            </a:r>
            <a:r>
              <a:rPr lang="en" sz="950">
                <a:solidFill>
                  <a:srgbClr val="3C4043"/>
                </a:solidFill>
                <a:highlight>
                  <a:srgbClr val="F1F3F4"/>
                </a:highlight>
                <a:latin typeface="Roboto Mono"/>
                <a:ea typeface="Roboto Mono"/>
                <a:cs typeface="Roboto Mono"/>
                <a:sym typeface="Roboto Mono"/>
              </a:rPr>
              <a:t>plot(hist</a:t>
            </a:r>
            <a:r>
              <a:rPr lang="en" sz="950">
                <a:solidFill>
                  <a:srgbClr val="008ABC"/>
                </a:solidFill>
                <a:highlight>
                  <a:srgbClr val="F1F3F4"/>
                </a:highlight>
                <a:latin typeface="Roboto Mono"/>
                <a:ea typeface="Roboto Mono"/>
                <a:cs typeface="Roboto Mono"/>
                <a:sym typeface="Roboto Mono"/>
              </a:rPr>
              <a:t>.</a:t>
            </a:r>
            <a:r>
              <a:rPr lang="en" sz="950">
                <a:solidFill>
                  <a:srgbClr val="3C4043"/>
                </a:solidFill>
                <a:highlight>
                  <a:srgbClr val="F1F3F4"/>
                </a:highlight>
                <a:latin typeface="Roboto Mono"/>
                <a:ea typeface="Roboto Mono"/>
                <a:cs typeface="Roboto Mono"/>
                <a:sym typeface="Roboto Mono"/>
              </a:rPr>
              <a:t>history[</a:t>
            </a:r>
            <a:r>
              <a:rPr lang="en" sz="950">
                <a:solidFill>
                  <a:srgbClr val="BB2323"/>
                </a:solidFill>
                <a:highlight>
                  <a:srgbClr val="F1F3F4"/>
                </a:highlight>
                <a:latin typeface="Roboto Mono"/>
                <a:ea typeface="Roboto Mono"/>
                <a:cs typeface="Roboto Mono"/>
                <a:sym typeface="Roboto Mono"/>
              </a:rPr>
              <a:t>'acc'</a:t>
            </a:r>
            <a:r>
              <a:rPr lang="en" sz="950">
                <a:solidFill>
                  <a:srgbClr val="3C4043"/>
                </a:solidFill>
                <a:highlight>
                  <a:srgbClr val="F1F3F4"/>
                </a:highlight>
                <a:latin typeface="Roboto Mono"/>
                <a:ea typeface="Roboto Mono"/>
                <a:cs typeface="Roboto Mono"/>
                <a:sym typeface="Roboto Mono"/>
              </a:rPr>
              <a:t>], label </a:t>
            </a:r>
            <a:r>
              <a:rPr lang="en" sz="950">
                <a:solidFill>
                  <a:srgbClr val="008ABC"/>
                </a:solidFill>
                <a:highlight>
                  <a:srgbClr val="F1F3F4"/>
                </a:highlight>
                <a:latin typeface="Roboto Mono"/>
                <a:ea typeface="Roboto Mono"/>
                <a:cs typeface="Roboto Mono"/>
                <a:sym typeface="Roboto Mono"/>
              </a:rPr>
              <a:t>=</a:t>
            </a:r>
            <a:r>
              <a:rPr lang="en" sz="950">
                <a:solidFill>
                  <a:srgbClr val="3C4043"/>
                </a:solidFill>
                <a:highlight>
                  <a:srgbClr val="F1F3F4"/>
                </a:highlight>
                <a:latin typeface="Roboto Mono"/>
                <a:ea typeface="Roboto Mono"/>
                <a:cs typeface="Roboto Mono"/>
                <a:sym typeface="Roboto Mono"/>
              </a:rPr>
              <a:t> </a:t>
            </a:r>
            <a:r>
              <a:rPr lang="en" sz="950">
                <a:solidFill>
                  <a:srgbClr val="BB2323"/>
                </a:solidFill>
                <a:highlight>
                  <a:srgbClr val="F1F3F4"/>
                </a:highlight>
                <a:latin typeface="Roboto Mono"/>
                <a:ea typeface="Roboto Mono"/>
                <a:cs typeface="Roboto Mono"/>
                <a:sym typeface="Roboto Mono"/>
              </a:rPr>
              <a:t>'train'</a:t>
            </a:r>
            <a:r>
              <a:rPr lang="en" sz="950">
                <a:solidFill>
                  <a:srgbClr val="3C4043"/>
                </a:solidFill>
                <a:highlight>
                  <a:srgbClr val="F1F3F4"/>
                </a:highlight>
                <a:latin typeface="Roboto Mono"/>
                <a:ea typeface="Roboto Mono"/>
                <a:cs typeface="Roboto Mono"/>
                <a:sym typeface="Roboto Mono"/>
              </a:rPr>
              <a:t>)</a:t>
            </a:r>
            <a:endParaRPr sz="950">
              <a:solidFill>
                <a:srgbClr val="3C4043"/>
              </a:solidFill>
              <a:highlight>
                <a:srgbClr val="F1F3F4"/>
              </a:highlight>
              <a:latin typeface="Roboto Mono"/>
              <a:ea typeface="Roboto Mono"/>
              <a:cs typeface="Roboto Mono"/>
              <a:sym typeface="Roboto Mono"/>
            </a:endParaRPr>
          </a:p>
          <a:p>
            <a:pPr indent="0" lvl="0" marL="0" rtl="0" algn="l">
              <a:lnSpc>
                <a:spcPct val="100000"/>
              </a:lnSpc>
              <a:spcBef>
                <a:spcPts val="0"/>
              </a:spcBef>
              <a:spcAft>
                <a:spcPts val="0"/>
              </a:spcAft>
              <a:buNone/>
            </a:pPr>
            <a:r>
              <a:rPr lang="en" sz="950">
                <a:solidFill>
                  <a:srgbClr val="3C4043"/>
                </a:solidFill>
                <a:highlight>
                  <a:srgbClr val="F1F3F4"/>
                </a:highlight>
                <a:latin typeface="Roboto Mono"/>
                <a:ea typeface="Roboto Mono"/>
                <a:cs typeface="Roboto Mono"/>
                <a:sym typeface="Roboto Mono"/>
              </a:rPr>
              <a:t>plt</a:t>
            </a:r>
            <a:r>
              <a:rPr lang="en" sz="950">
                <a:solidFill>
                  <a:srgbClr val="008ABC"/>
                </a:solidFill>
                <a:highlight>
                  <a:srgbClr val="F1F3F4"/>
                </a:highlight>
                <a:latin typeface="Roboto Mono"/>
                <a:ea typeface="Roboto Mono"/>
                <a:cs typeface="Roboto Mono"/>
                <a:sym typeface="Roboto Mono"/>
              </a:rPr>
              <a:t>.</a:t>
            </a:r>
            <a:r>
              <a:rPr lang="en" sz="950">
                <a:solidFill>
                  <a:srgbClr val="3C4043"/>
                </a:solidFill>
                <a:highlight>
                  <a:srgbClr val="F1F3F4"/>
                </a:highlight>
                <a:latin typeface="Roboto Mono"/>
                <a:ea typeface="Roboto Mono"/>
                <a:cs typeface="Roboto Mono"/>
                <a:sym typeface="Roboto Mono"/>
              </a:rPr>
              <a:t>plot(hist</a:t>
            </a:r>
            <a:r>
              <a:rPr lang="en" sz="950">
                <a:solidFill>
                  <a:srgbClr val="008ABC"/>
                </a:solidFill>
                <a:highlight>
                  <a:srgbClr val="F1F3F4"/>
                </a:highlight>
                <a:latin typeface="Roboto Mono"/>
                <a:ea typeface="Roboto Mono"/>
                <a:cs typeface="Roboto Mono"/>
                <a:sym typeface="Roboto Mono"/>
              </a:rPr>
              <a:t>.</a:t>
            </a:r>
            <a:r>
              <a:rPr lang="en" sz="950">
                <a:solidFill>
                  <a:srgbClr val="3C4043"/>
                </a:solidFill>
                <a:highlight>
                  <a:srgbClr val="F1F3F4"/>
                </a:highlight>
                <a:latin typeface="Roboto Mono"/>
                <a:ea typeface="Roboto Mono"/>
                <a:cs typeface="Roboto Mono"/>
                <a:sym typeface="Roboto Mono"/>
              </a:rPr>
              <a:t>history[</a:t>
            </a:r>
            <a:r>
              <a:rPr lang="en" sz="950">
                <a:solidFill>
                  <a:srgbClr val="BB2323"/>
                </a:solidFill>
                <a:highlight>
                  <a:srgbClr val="F1F3F4"/>
                </a:highlight>
                <a:latin typeface="Roboto Mono"/>
                <a:ea typeface="Roboto Mono"/>
                <a:cs typeface="Roboto Mono"/>
                <a:sym typeface="Roboto Mono"/>
              </a:rPr>
              <a:t>'val_acc'</a:t>
            </a:r>
            <a:r>
              <a:rPr lang="en" sz="950">
                <a:solidFill>
                  <a:srgbClr val="3C4043"/>
                </a:solidFill>
                <a:highlight>
                  <a:srgbClr val="F1F3F4"/>
                </a:highlight>
                <a:latin typeface="Roboto Mono"/>
                <a:ea typeface="Roboto Mono"/>
                <a:cs typeface="Roboto Mono"/>
                <a:sym typeface="Roboto Mono"/>
              </a:rPr>
              <a:t>], label </a:t>
            </a:r>
            <a:r>
              <a:rPr lang="en" sz="950">
                <a:solidFill>
                  <a:srgbClr val="008ABC"/>
                </a:solidFill>
                <a:highlight>
                  <a:srgbClr val="F1F3F4"/>
                </a:highlight>
                <a:latin typeface="Roboto Mono"/>
                <a:ea typeface="Roboto Mono"/>
                <a:cs typeface="Roboto Mono"/>
                <a:sym typeface="Roboto Mono"/>
              </a:rPr>
              <a:t>=</a:t>
            </a:r>
            <a:r>
              <a:rPr lang="en" sz="950">
                <a:solidFill>
                  <a:srgbClr val="3C4043"/>
                </a:solidFill>
                <a:highlight>
                  <a:srgbClr val="F1F3F4"/>
                </a:highlight>
                <a:latin typeface="Roboto Mono"/>
                <a:ea typeface="Roboto Mono"/>
                <a:cs typeface="Roboto Mono"/>
                <a:sym typeface="Roboto Mono"/>
              </a:rPr>
              <a:t> </a:t>
            </a:r>
            <a:r>
              <a:rPr lang="en" sz="950">
                <a:solidFill>
                  <a:srgbClr val="BB2323"/>
                </a:solidFill>
                <a:highlight>
                  <a:srgbClr val="F1F3F4"/>
                </a:highlight>
                <a:latin typeface="Roboto Mono"/>
                <a:ea typeface="Roboto Mono"/>
                <a:cs typeface="Roboto Mono"/>
                <a:sym typeface="Roboto Mono"/>
              </a:rPr>
              <a:t>'valid'</a:t>
            </a:r>
            <a:r>
              <a:rPr lang="en" sz="950">
                <a:solidFill>
                  <a:srgbClr val="3C4043"/>
                </a:solidFill>
                <a:highlight>
                  <a:srgbClr val="F1F3F4"/>
                </a:highlight>
                <a:latin typeface="Roboto Mono"/>
                <a:ea typeface="Roboto Mono"/>
                <a:cs typeface="Roboto Mono"/>
                <a:sym typeface="Roboto Mono"/>
              </a:rPr>
              <a:t>)</a:t>
            </a:r>
            <a:endParaRPr sz="950">
              <a:solidFill>
                <a:srgbClr val="3C4043"/>
              </a:solidFill>
              <a:highlight>
                <a:srgbClr val="F1F3F4"/>
              </a:highlight>
              <a:latin typeface="Roboto Mono"/>
              <a:ea typeface="Roboto Mono"/>
              <a:cs typeface="Roboto Mono"/>
              <a:sym typeface="Roboto Mono"/>
            </a:endParaRPr>
          </a:p>
          <a:p>
            <a:pPr indent="0" lvl="0" marL="0" rtl="0" algn="l">
              <a:lnSpc>
                <a:spcPct val="100000"/>
              </a:lnSpc>
              <a:spcBef>
                <a:spcPts val="0"/>
              </a:spcBef>
              <a:spcAft>
                <a:spcPts val="0"/>
              </a:spcAft>
              <a:buNone/>
            </a:pPr>
            <a:r>
              <a:rPr lang="en" sz="950">
                <a:solidFill>
                  <a:srgbClr val="3C4043"/>
                </a:solidFill>
                <a:highlight>
                  <a:srgbClr val="F1F3F4"/>
                </a:highlight>
                <a:latin typeface="Roboto Mono"/>
                <a:ea typeface="Roboto Mono"/>
                <a:cs typeface="Roboto Mono"/>
                <a:sym typeface="Roboto Mono"/>
              </a:rPr>
              <a:t>plt</a:t>
            </a:r>
            <a:r>
              <a:rPr lang="en" sz="950">
                <a:solidFill>
                  <a:srgbClr val="008ABC"/>
                </a:solidFill>
                <a:highlight>
                  <a:srgbClr val="F1F3F4"/>
                </a:highlight>
                <a:latin typeface="Roboto Mono"/>
                <a:ea typeface="Roboto Mono"/>
                <a:cs typeface="Roboto Mono"/>
                <a:sym typeface="Roboto Mono"/>
              </a:rPr>
              <a:t>.</a:t>
            </a:r>
            <a:r>
              <a:rPr lang="en" sz="950">
                <a:solidFill>
                  <a:srgbClr val="3C4043"/>
                </a:solidFill>
                <a:highlight>
                  <a:srgbClr val="F1F3F4"/>
                </a:highlight>
                <a:latin typeface="Roboto Mono"/>
                <a:ea typeface="Roboto Mono"/>
                <a:cs typeface="Roboto Mono"/>
                <a:sym typeface="Roboto Mono"/>
              </a:rPr>
              <a:t>legend()</a:t>
            </a:r>
            <a:endParaRPr sz="950">
              <a:solidFill>
                <a:srgbClr val="3C4043"/>
              </a:solidFill>
              <a:highlight>
                <a:srgbClr val="F1F3F4"/>
              </a:highlight>
              <a:latin typeface="Roboto Mono"/>
              <a:ea typeface="Roboto Mono"/>
              <a:cs typeface="Roboto Mono"/>
              <a:sym typeface="Roboto Mono"/>
            </a:endParaRPr>
          </a:p>
          <a:p>
            <a:pPr indent="0" lvl="0" marL="0" rtl="0" algn="l">
              <a:lnSpc>
                <a:spcPct val="100000"/>
              </a:lnSpc>
              <a:spcBef>
                <a:spcPts val="0"/>
              </a:spcBef>
              <a:spcAft>
                <a:spcPts val="0"/>
              </a:spcAft>
              <a:buNone/>
            </a:pPr>
            <a:r>
              <a:rPr lang="en" sz="950">
                <a:solidFill>
                  <a:srgbClr val="3C4043"/>
                </a:solidFill>
                <a:highlight>
                  <a:srgbClr val="F1F3F4"/>
                </a:highlight>
                <a:latin typeface="Roboto Mono"/>
                <a:ea typeface="Roboto Mono"/>
                <a:cs typeface="Roboto Mono"/>
                <a:sym typeface="Roboto Mono"/>
              </a:rPr>
              <a:t>plt</a:t>
            </a:r>
            <a:r>
              <a:rPr lang="en" sz="950">
                <a:solidFill>
                  <a:srgbClr val="008ABC"/>
                </a:solidFill>
                <a:highlight>
                  <a:srgbClr val="F1F3F4"/>
                </a:highlight>
                <a:latin typeface="Roboto Mono"/>
                <a:ea typeface="Roboto Mono"/>
                <a:cs typeface="Roboto Mono"/>
                <a:sym typeface="Roboto Mono"/>
              </a:rPr>
              <a:t>.</a:t>
            </a:r>
            <a:r>
              <a:rPr lang="en" sz="950">
                <a:solidFill>
                  <a:srgbClr val="3C4043"/>
                </a:solidFill>
                <a:highlight>
                  <a:srgbClr val="F1F3F4"/>
                </a:highlight>
                <a:latin typeface="Roboto Mono"/>
                <a:ea typeface="Roboto Mono"/>
                <a:cs typeface="Roboto Mono"/>
                <a:sym typeface="Roboto Mono"/>
              </a:rPr>
              <a:t>title(</a:t>
            </a:r>
            <a:r>
              <a:rPr lang="en" sz="950">
                <a:solidFill>
                  <a:srgbClr val="BB2323"/>
                </a:solidFill>
                <a:highlight>
                  <a:srgbClr val="F1F3F4"/>
                </a:highlight>
                <a:latin typeface="Roboto Mono"/>
                <a:ea typeface="Roboto Mono"/>
                <a:cs typeface="Roboto Mono"/>
                <a:sym typeface="Roboto Mono"/>
              </a:rPr>
              <a:t>'Accuracy'</a:t>
            </a:r>
            <a:r>
              <a:rPr lang="en" sz="950">
                <a:solidFill>
                  <a:srgbClr val="3C4043"/>
                </a:solidFill>
                <a:highlight>
                  <a:srgbClr val="F1F3F4"/>
                </a:highlight>
                <a:latin typeface="Roboto Mono"/>
                <a:ea typeface="Roboto Mono"/>
                <a:cs typeface="Roboto Mono"/>
                <a:sym typeface="Roboto Mono"/>
              </a:rPr>
              <a:t>)</a:t>
            </a:r>
            <a:endParaRPr sz="950">
              <a:solidFill>
                <a:srgbClr val="3C4043"/>
              </a:solidFill>
              <a:highlight>
                <a:srgbClr val="F1F3F4"/>
              </a:highlight>
              <a:latin typeface="Roboto Mono"/>
              <a:ea typeface="Roboto Mono"/>
              <a:cs typeface="Roboto Mono"/>
              <a:sym typeface="Roboto Mono"/>
            </a:endParaRPr>
          </a:p>
          <a:p>
            <a:pPr indent="0" lvl="0" marL="0" rtl="0" algn="l">
              <a:lnSpc>
                <a:spcPct val="100000"/>
              </a:lnSpc>
              <a:spcBef>
                <a:spcPts val="0"/>
              </a:spcBef>
              <a:spcAft>
                <a:spcPts val="0"/>
              </a:spcAft>
              <a:buNone/>
            </a:pPr>
            <a:r>
              <a:rPr lang="en" sz="950">
                <a:solidFill>
                  <a:srgbClr val="3C4043"/>
                </a:solidFill>
                <a:highlight>
                  <a:srgbClr val="F1F3F4"/>
                </a:highlight>
                <a:latin typeface="Roboto Mono"/>
                <a:ea typeface="Roboto Mono"/>
                <a:cs typeface="Roboto Mono"/>
                <a:sym typeface="Roboto Mono"/>
              </a:rPr>
              <a:t>plt</a:t>
            </a:r>
            <a:r>
              <a:rPr lang="en" sz="950">
                <a:solidFill>
                  <a:srgbClr val="008ABC"/>
                </a:solidFill>
                <a:highlight>
                  <a:srgbClr val="F1F3F4"/>
                </a:highlight>
                <a:latin typeface="Roboto Mono"/>
                <a:ea typeface="Roboto Mono"/>
                <a:cs typeface="Roboto Mono"/>
                <a:sym typeface="Roboto Mono"/>
              </a:rPr>
              <a:t>.</a:t>
            </a:r>
            <a:r>
              <a:rPr lang="en" sz="950">
                <a:solidFill>
                  <a:srgbClr val="3C4043"/>
                </a:solidFill>
                <a:highlight>
                  <a:srgbClr val="F1F3F4"/>
                </a:highlight>
                <a:latin typeface="Roboto Mono"/>
                <a:ea typeface="Roboto Mono"/>
                <a:cs typeface="Roboto Mono"/>
                <a:sym typeface="Roboto Mono"/>
              </a:rPr>
              <a:t>show()</a:t>
            </a:r>
            <a:endParaRPr sz="950">
              <a:solidFill>
                <a:srgbClr val="3C4043"/>
              </a:solidFill>
              <a:highlight>
                <a:srgbClr val="F1F3F4"/>
              </a:highlight>
              <a:latin typeface="Roboto Mono"/>
              <a:ea typeface="Roboto Mono"/>
              <a:cs typeface="Roboto Mono"/>
              <a:sym typeface="Roboto Mono"/>
            </a:endParaRPr>
          </a:p>
          <a:p>
            <a:pPr indent="0" lvl="0" marL="0" rtl="0" algn="l">
              <a:spcBef>
                <a:spcPts val="0"/>
              </a:spcBef>
              <a:spcAft>
                <a:spcPts val="0"/>
              </a:spcAft>
              <a:buNone/>
            </a:pPr>
            <a:r>
              <a:t/>
            </a:r>
            <a:endParaRPr sz="1800">
              <a:solidFill>
                <a:schemeClr val="dk2"/>
              </a:solidFill>
            </a:endParaRPr>
          </a:p>
          <a:p>
            <a:pPr indent="0" lvl="0" marL="0" rtl="0" algn="l">
              <a:spcBef>
                <a:spcPts val="0"/>
              </a:spcBef>
              <a:spcAft>
                <a:spcPts val="0"/>
              </a:spcAft>
              <a:buNone/>
            </a:pPr>
            <a:r>
              <a:t/>
            </a:r>
            <a:endParaRPr sz="1800">
              <a:solidFill>
                <a:schemeClr val="dk2"/>
              </a:solidFill>
            </a:endParaRPr>
          </a:p>
        </p:txBody>
      </p:sp>
      <p:sp>
        <p:nvSpPr>
          <p:cNvPr id="196" name="Google Shape;196;p25"/>
          <p:cNvSpPr txBox="1"/>
          <p:nvPr/>
        </p:nvSpPr>
        <p:spPr>
          <a:xfrm>
            <a:off x="4630125" y="1501400"/>
            <a:ext cx="3806700" cy="179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p:txBody>
      </p:sp>
      <p:pic>
        <p:nvPicPr>
          <p:cNvPr id="197" name="Google Shape;197;p25"/>
          <p:cNvPicPr preferRelativeResize="0"/>
          <p:nvPr/>
        </p:nvPicPr>
        <p:blipFill>
          <a:blip r:embed="rId6">
            <a:alphaModFix/>
          </a:blip>
          <a:stretch>
            <a:fillRect/>
          </a:stretch>
        </p:blipFill>
        <p:spPr>
          <a:xfrm>
            <a:off x="4475925" y="1352200"/>
            <a:ext cx="4542176" cy="1748500"/>
          </a:xfrm>
          <a:prstGeom prst="rect">
            <a:avLst/>
          </a:prstGeom>
          <a:noFill/>
          <a:ln>
            <a:noFill/>
          </a:ln>
        </p:spPr>
      </p:pic>
      <p:sp>
        <p:nvSpPr>
          <p:cNvPr id="198" name="Google Shape;198;p25"/>
          <p:cNvSpPr txBox="1"/>
          <p:nvPr/>
        </p:nvSpPr>
        <p:spPr>
          <a:xfrm>
            <a:off x="5932950" y="1446648"/>
            <a:ext cx="1181700" cy="21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dk2"/>
                </a:solidFill>
              </a:rPr>
              <a:t>Loss Function</a:t>
            </a:r>
            <a:endParaRPr sz="1100">
              <a:solidFill>
                <a:schemeClr val="dk2"/>
              </a:solidFill>
            </a:endParaRPr>
          </a:p>
        </p:txBody>
      </p:sp>
      <p:pic>
        <p:nvPicPr>
          <p:cNvPr id="199" name="Google Shape;199;p25"/>
          <p:cNvPicPr preferRelativeResize="0"/>
          <p:nvPr/>
        </p:nvPicPr>
        <p:blipFill>
          <a:blip r:embed="rId7">
            <a:alphaModFix/>
          </a:blip>
          <a:stretch>
            <a:fillRect/>
          </a:stretch>
        </p:blipFill>
        <p:spPr>
          <a:xfrm>
            <a:off x="4475925" y="3034425"/>
            <a:ext cx="4484026" cy="1929975"/>
          </a:xfrm>
          <a:prstGeom prst="rect">
            <a:avLst/>
          </a:prstGeom>
          <a:noFill/>
          <a:ln>
            <a:noFill/>
          </a:ln>
        </p:spPr>
      </p:pic>
      <p:sp>
        <p:nvSpPr>
          <p:cNvPr id="200" name="Google Shape;200;p25"/>
          <p:cNvSpPr txBox="1"/>
          <p:nvPr/>
        </p:nvSpPr>
        <p:spPr>
          <a:xfrm>
            <a:off x="6141200" y="4291125"/>
            <a:ext cx="1181700" cy="28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dk2"/>
                </a:solidFill>
              </a:rPr>
              <a:t>Accuracy</a:t>
            </a:r>
            <a:endParaRPr sz="1300">
              <a:solidFill>
                <a:schemeClr val="dk2"/>
              </a:solidFill>
            </a:endParaRPr>
          </a:p>
        </p:txBody>
      </p:sp>
      <p:sp>
        <p:nvSpPr>
          <p:cNvPr id="201" name="Google Shape;201;p25"/>
          <p:cNvSpPr txBox="1"/>
          <p:nvPr/>
        </p:nvSpPr>
        <p:spPr>
          <a:xfrm>
            <a:off x="493500" y="241625"/>
            <a:ext cx="1552200" cy="54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400">
                <a:solidFill>
                  <a:schemeClr val="lt1"/>
                </a:solidFill>
                <a:latin typeface="IBM Plex Serif Medium"/>
                <a:ea typeface="IBM Plex Serif Medium"/>
                <a:cs typeface="IBM Plex Serif Medium"/>
                <a:sym typeface="IBM Plex Serif Medium"/>
              </a:rPr>
              <a:t>Results</a:t>
            </a:r>
            <a:endParaRPr sz="2400">
              <a:solidFill>
                <a:schemeClr val="lt1"/>
              </a:solidFill>
              <a:latin typeface="IBM Plex Serif Medium"/>
              <a:ea typeface="IBM Plex Serif Medium"/>
              <a:cs typeface="IBM Plex Serif Medium"/>
              <a:sym typeface="IBM Plex Serif Medium"/>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pic>
        <p:nvPicPr>
          <p:cNvPr id="206" name="Google Shape;206;p26"/>
          <p:cNvPicPr preferRelativeResize="0"/>
          <p:nvPr/>
        </p:nvPicPr>
        <p:blipFill>
          <a:blip r:embed="rId3">
            <a:alphaModFix amt="21000"/>
          </a:blip>
          <a:stretch>
            <a:fillRect/>
          </a:stretch>
        </p:blipFill>
        <p:spPr>
          <a:xfrm rot="10800000">
            <a:off x="3" y="-1"/>
            <a:ext cx="9143997" cy="5136451"/>
          </a:xfrm>
          <a:prstGeom prst="rect">
            <a:avLst/>
          </a:prstGeom>
          <a:noFill/>
          <a:ln>
            <a:noFill/>
          </a:ln>
          <a:effectLst>
            <a:outerShdw blurRad="57150" rotWithShape="0" algn="bl" dir="17640000" dist="400050">
              <a:srgbClr val="000000"/>
            </a:outerShdw>
            <a:reflection blurRad="0" dir="5400000" dist="38100" endA="0" endPos="30000" fadeDir="5400012" kx="0" rotWithShape="0" algn="bl" stPos="0" sy="-100000" ky="0"/>
          </a:effectLst>
        </p:spPr>
      </p:pic>
      <p:pic>
        <p:nvPicPr>
          <p:cNvPr id="207" name="Google Shape;207;p26"/>
          <p:cNvPicPr preferRelativeResize="0"/>
          <p:nvPr/>
        </p:nvPicPr>
        <p:blipFill>
          <a:blip r:embed="rId4">
            <a:alphaModFix amt="17000"/>
          </a:blip>
          <a:stretch>
            <a:fillRect/>
          </a:stretch>
        </p:blipFill>
        <p:spPr>
          <a:xfrm>
            <a:off x="0" y="0"/>
            <a:ext cx="9144003" cy="5136451"/>
          </a:xfrm>
          <a:prstGeom prst="rect">
            <a:avLst/>
          </a:prstGeom>
          <a:noFill/>
          <a:ln>
            <a:noFill/>
          </a:ln>
        </p:spPr>
      </p:pic>
      <p:sp>
        <p:nvSpPr>
          <p:cNvPr id="208" name="Google Shape;208;p26"/>
          <p:cNvSpPr txBox="1"/>
          <p:nvPr/>
        </p:nvSpPr>
        <p:spPr>
          <a:xfrm>
            <a:off x="2045650" y="908925"/>
            <a:ext cx="5942100" cy="366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lt1"/>
              </a:solidFill>
            </a:endParaRPr>
          </a:p>
        </p:txBody>
      </p:sp>
      <p:pic>
        <p:nvPicPr>
          <p:cNvPr id="209" name="Google Shape;209;p26"/>
          <p:cNvPicPr preferRelativeResize="0"/>
          <p:nvPr/>
        </p:nvPicPr>
        <p:blipFill>
          <a:blip r:embed="rId5">
            <a:alphaModFix amt="26000"/>
          </a:blip>
          <a:stretch>
            <a:fillRect/>
          </a:stretch>
        </p:blipFill>
        <p:spPr>
          <a:xfrm>
            <a:off x="0" y="0"/>
            <a:ext cx="9143999" cy="5143500"/>
          </a:xfrm>
          <a:prstGeom prst="rect">
            <a:avLst/>
          </a:prstGeom>
          <a:noFill/>
          <a:ln>
            <a:noFill/>
          </a:ln>
        </p:spPr>
      </p:pic>
      <p:sp>
        <p:nvSpPr>
          <p:cNvPr id="210" name="Google Shape;210;p26"/>
          <p:cNvSpPr txBox="1"/>
          <p:nvPr/>
        </p:nvSpPr>
        <p:spPr>
          <a:xfrm>
            <a:off x="532250" y="173825"/>
            <a:ext cx="2625600" cy="54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400">
              <a:solidFill>
                <a:schemeClr val="lt1"/>
              </a:solidFill>
              <a:latin typeface="IBM Plex Serif Medium"/>
              <a:ea typeface="IBM Plex Serif Medium"/>
              <a:cs typeface="IBM Plex Serif Medium"/>
              <a:sym typeface="IBM Plex Serif Medium"/>
            </a:endParaRPr>
          </a:p>
        </p:txBody>
      </p:sp>
      <p:sp>
        <p:nvSpPr>
          <p:cNvPr id="211" name="Google Shape;211;p26"/>
          <p:cNvSpPr txBox="1"/>
          <p:nvPr/>
        </p:nvSpPr>
        <p:spPr>
          <a:xfrm>
            <a:off x="736175" y="675375"/>
            <a:ext cx="58119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800">
              <a:solidFill>
                <a:schemeClr val="lt1"/>
              </a:solidFill>
            </a:endParaRPr>
          </a:p>
        </p:txBody>
      </p:sp>
      <p:sp>
        <p:nvSpPr>
          <p:cNvPr id="212" name="Google Shape;212;p26"/>
          <p:cNvSpPr txBox="1"/>
          <p:nvPr/>
        </p:nvSpPr>
        <p:spPr>
          <a:xfrm>
            <a:off x="352350" y="1455675"/>
            <a:ext cx="3501600" cy="21777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Clr>
                <a:schemeClr val="lt1"/>
              </a:buClr>
              <a:buSzPts val="1600"/>
              <a:buChar char="●"/>
            </a:pPr>
            <a:r>
              <a:rPr lang="en" sz="1600">
                <a:solidFill>
                  <a:schemeClr val="lt1"/>
                </a:solidFill>
              </a:rPr>
              <a:t>The best model over the validation data got an accuracy of 96.40% and a loss of 0.1068.</a:t>
            </a:r>
            <a:endParaRPr sz="1600">
              <a:solidFill>
                <a:schemeClr val="lt1"/>
              </a:solidFill>
            </a:endParaRPr>
          </a:p>
          <a:p>
            <a:pPr indent="0" lvl="0" marL="457200" rtl="0" algn="l">
              <a:spcBef>
                <a:spcPts val="0"/>
              </a:spcBef>
              <a:spcAft>
                <a:spcPts val="0"/>
              </a:spcAft>
              <a:buNone/>
            </a:pPr>
            <a:r>
              <a:t/>
            </a:r>
            <a:endParaRPr sz="1600">
              <a:solidFill>
                <a:schemeClr val="lt1"/>
              </a:solidFill>
            </a:endParaRPr>
          </a:p>
          <a:p>
            <a:pPr indent="-330200" lvl="0" marL="457200" rtl="0" algn="l">
              <a:spcBef>
                <a:spcPts val="0"/>
              </a:spcBef>
              <a:spcAft>
                <a:spcPts val="0"/>
              </a:spcAft>
              <a:buClr>
                <a:schemeClr val="lt1"/>
              </a:buClr>
              <a:buSzPts val="1600"/>
              <a:buChar char="●"/>
            </a:pPr>
            <a:r>
              <a:rPr lang="en" sz="1600">
                <a:solidFill>
                  <a:schemeClr val="lt1"/>
                </a:solidFill>
              </a:rPr>
              <a:t>Overall accuracy and loss of the best model over testing data are 95.75% and 0.115, respectively.</a:t>
            </a:r>
            <a:endParaRPr sz="1600">
              <a:solidFill>
                <a:schemeClr val="lt1"/>
              </a:solidFill>
            </a:endParaRPr>
          </a:p>
          <a:p>
            <a:pPr indent="0" lvl="0" marL="0" rtl="0" algn="l">
              <a:spcBef>
                <a:spcPts val="0"/>
              </a:spcBef>
              <a:spcAft>
                <a:spcPts val="0"/>
              </a:spcAft>
              <a:buNone/>
            </a:pPr>
            <a:r>
              <a:t/>
            </a:r>
            <a:endParaRPr sz="1600">
              <a:solidFill>
                <a:schemeClr val="lt1"/>
              </a:solidFill>
            </a:endParaRPr>
          </a:p>
          <a:p>
            <a:pPr indent="0" lvl="0" marL="0" rtl="0" algn="l">
              <a:spcBef>
                <a:spcPts val="0"/>
              </a:spcBef>
              <a:spcAft>
                <a:spcPts val="0"/>
              </a:spcAft>
              <a:buNone/>
            </a:pPr>
            <a:r>
              <a:t/>
            </a:r>
            <a:endParaRPr sz="1600">
              <a:solidFill>
                <a:schemeClr val="lt1"/>
              </a:solidFill>
            </a:endParaRPr>
          </a:p>
        </p:txBody>
      </p:sp>
      <p:sp>
        <p:nvSpPr>
          <p:cNvPr id="213" name="Google Shape;213;p26"/>
          <p:cNvSpPr txBox="1"/>
          <p:nvPr/>
        </p:nvSpPr>
        <p:spPr>
          <a:xfrm>
            <a:off x="741200" y="908925"/>
            <a:ext cx="2416800" cy="49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lt1"/>
                </a:solidFill>
              </a:rPr>
              <a:t>Evaluation metrics</a:t>
            </a:r>
            <a:endParaRPr b="1" sz="1800">
              <a:solidFill>
                <a:schemeClr val="lt1"/>
              </a:solidFill>
            </a:endParaRPr>
          </a:p>
        </p:txBody>
      </p:sp>
      <p:sp>
        <p:nvSpPr>
          <p:cNvPr id="214" name="Google Shape;214;p26"/>
          <p:cNvSpPr txBox="1"/>
          <p:nvPr/>
        </p:nvSpPr>
        <p:spPr>
          <a:xfrm>
            <a:off x="493500" y="241625"/>
            <a:ext cx="1352400" cy="54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400">
                <a:solidFill>
                  <a:schemeClr val="lt1"/>
                </a:solidFill>
                <a:latin typeface="IBM Plex Serif Medium"/>
                <a:ea typeface="IBM Plex Serif Medium"/>
                <a:cs typeface="IBM Plex Serif Medium"/>
                <a:sym typeface="IBM Plex Serif Medium"/>
              </a:rPr>
              <a:t>Results</a:t>
            </a:r>
            <a:endParaRPr sz="2400">
              <a:solidFill>
                <a:schemeClr val="lt1"/>
              </a:solidFill>
              <a:latin typeface="IBM Plex Serif Medium"/>
              <a:ea typeface="IBM Plex Serif Medium"/>
              <a:cs typeface="IBM Plex Serif Medium"/>
              <a:sym typeface="IBM Plex Serif Medium"/>
            </a:endParaRPr>
          </a:p>
        </p:txBody>
      </p:sp>
      <p:pic>
        <p:nvPicPr>
          <p:cNvPr id="215" name="Google Shape;215;p26"/>
          <p:cNvPicPr preferRelativeResize="0"/>
          <p:nvPr/>
        </p:nvPicPr>
        <p:blipFill>
          <a:blip r:embed="rId6">
            <a:alphaModFix/>
          </a:blip>
          <a:stretch>
            <a:fillRect/>
          </a:stretch>
        </p:blipFill>
        <p:spPr>
          <a:xfrm>
            <a:off x="3783650" y="1895350"/>
            <a:ext cx="5360349" cy="9512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pic>
        <p:nvPicPr>
          <p:cNvPr id="220" name="Google Shape;220;p27"/>
          <p:cNvPicPr preferRelativeResize="0"/>
          <p:nvPr/>
        </p:nvPicPr>
        <p:blipFill>
          <a:blip r:embed="rId3">
            <a:alphaModFix amt="21000"/>
          </a:blip>
          <a:stretch>
            <a:fillRect/>
          </a:stretch>
        </p:blipFill>
        <p:spPr>
          <a:xfrm rot="10800000">
            <a:off x="3" y="-1"/>
            <a:ext cx="9143997" cy="5136451"/>
          </a:xfrm>
          <a:prstGeom prst="rect">
            <a:avLst/>
          </a:prstGeom>
          <a:noFill/>
          <a:ln>
            <a:noFill/>
          </a:ln>
          <a:effectLst>
            <a:outerShdw blurRad="57150" rotWithShape="0" algn="bl" dir="17640000" dist="400050">
              <a:srgbClr val="000000"/>
            </a:outerShdw>
            <a:reflection blurRad="0" dir="5400000" dist="38100" endA="0" endPos="30000" fadeDir="5400012" kx="0" rotWithShape="0" algn="bl" stPos="0" sy="-100000" ky="0"/>
          </a:effectLst>
        </p:spPr>
      </p:pic>
      <p:pic>
        <p:nvPicPr>
          <p:cNvPr id="221" name="Google Shape;221;p27"/>
          <p:cNvPicPr preferRelativeResize="0"/>
          <p:nvPr/>
        </p:nvPicPr>
        <p:blipFill>
          <a:blip r:embed="rId4">
            <a:alphaModFix amt="17000"/>
          </a:blip>
          <a:stretch>
            <a:fillRect/>
          </a:stretch>
        </p:blipFill>
        <p:spPr>
          <a:xfrm>
            <a:off x="0" y="0"/>
            <a:ext cx="9144003" cy="5136451"/>
          </a:xfrm>
          <a:prstGeom prst="rect">
            <a:avLst/>
          </a:prstGeom>
          <a:noFill/>
          <a:ln>
            <a:noFill/>
          </a:ln>
        </p:spPr>
      </p:pic>
      <p:sp>
        <p:nvSpPr>
          <p:cNvPr id="222" name="Google Shape;222;p27"/>
          <p:cNvSpPr txBox="1"/>
          <p:nvPr/>
        </p:nvSpPr>
        <p:spPr>
          <a:xfrm>
            <a:off x="2045650" y="908925"/>
            <a:ext cx="5942100" cy="366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lt1"/>
              </a:solidFill>
            </a:endParaRPr>
          </a:p>
        </p:txBody>
      </p:sp>
      <p:pic>
        <p:nvPicPr>
          <p:cNvPr id="223" name="Google Shape;223;p27"/>
          <p:cNvPicPr preferRelativeResize="0"/>
          <p:nvPr/>
        </p:nvPicPr>
        <p:blipFill>
          <a:blip r:embed="rId5">
            <a:alphaModFix amt="26000"/>
          </a:blip>
          <a:stretch>
            <a:fillRect/>
          </a:stretch>
        </p:blipFill>
        <p:spPr>
          <a:xfrm>
            <a:off x="0" y="0"/>
            <a:ext cx="9143999" cy="5143500"/>
          </a:xfrm>
          <a:prstGeom prst="rect">
            <a:avLst/>
          </a:prstGeom>
          <a:noFill/>
          <a:ln>
            <a:noFill/>
          </a:ln>
        </p:spPr>
      </p:pic>
      <p:sp>
        <p:nvSpPr>
          <p:cNvPr id="224" name="Google Shape;224;p27"/>
          <p:cNvSpPr txBox="1"/>
          <p:nvPr/>
        </p:nvSpPr>
        <p:spPr>
          <a:xfrm>
            <a:off x="736175" y="675375"/>
            <a:ext cx="58119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800">
              <a:solidFill>
                <a:schemeClr val="lt1"/>
              </a:solidFill>
            </a:endParaRPr>
          </a:p>
        </p:txBody>
      </p:sp>
      <p:pic>
        <p:nvPicPr>
          <p:cNvPr id="225" name="Google Shape;225;p27"/>
          <p:cNvPicPr preferRelativeResize="0"/>
          <p:nvPr/>
        </p:nvPicPr>
        <p:blipFill>
          <a:blip r:embed="rId6">
            <a:alphaModFix/>
          </a:blip>
          <a:stretch>
            <a:fillRect/>
          </a:stretch>
        </p:blipFill>
        <p:spPr>
          <a:xfrm>
            <a:off x="5709650" y="0"/>
            <a:ext cx="3434350" cy="5136450"/>
          </a:xfrm>
          <a:prstGeom prst="rect">
            <a:avLst/>
          </a:prstGeom>
          <a:noFill/>
          <a:ln>
            <a:noFill/>
          </a:ln>
        </p:spPr>
      </p:pic>
      <p:sp>
        <p:nvSpPr>
          <p:cNvPr id="226" name="Google Shape;226;p27"/>
          <p:cNvSpPr txBox="1"/>
          <p:nvPr/>
        </p:nvSpPr>
        <p:spPr>
          <a:xfrm>
            <a:off x="869325" y="1573975"/>
            <a:ext cx="4973400" cy="2586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dk1"/>
                </a:solidFill>
                <a:highlight>
                  <a:schemeClr val="lt1"/>
                </a:highlight>
                <a:latin typeface="Roboto Mono"/>
                <a:ea typeface="Roboto Mono"/>
                <a:cs typeface="Roboto Mono"/>
                <a:sym typeface="Roboto Mono"/>
              </a:rPr>
              <a:t>def gender_prediction(filename):</a:t>
            </a:r>
            <a:endParaRPr sz="1300">
              <a:solidFill>
                <a:schemeClr val="dk1"/>
              </a:solidFill>
              <a:highlight>
                <a:schemeClr val="lt1"/>
              </a:highlight>
              <a:latin typeface="Roboto Mono"/>
              <a:ea typeface="Roboto Mono"/>
              <a:cs typeface="Roboto Mono"/>
              <a:sym typeface="Roboto Mono"/>
            </a:endParaRPr>
          </a:p>
          <a:p>
            <a:pPr indent="0" lvl="0" marL="0" rtl="0" algn="l">
              <a:spcBef>
                <a:spcPts val="0"/>
              </a:spcBef>
              <a:spcAft>
                <a:spcPts val="0"/>
              </a:spcAft>
              <a:buNone/>
            </a:pPr>
            <a:r>
              <a:rPr lang="en" sz="1300">
                <a:solidFill>
                  <a:schemeClr val="dk1"/>
                </a:solidFill>
                <a:highlight>
                  <a:schemeClr val="lt1"/>
                </a:highlight>
                <a:latin typeface="Roboto Mono"/>
                <a:ea typeface="Roboto Mono"/>
                <a:cs typeface="Roboto Mono"/>
                <a:sym typeface="Roboto Mono"/>
              </a:rPr>
              <a:t>	im=cv2.imread(filename)</a:t>
            </a:r>
            <a:endParaRPr sz="1300">
              <a:solidFill>
                <a:schemeClr val="dk1"/>
              </a:solidFill>
              <a:highlight>
                <a:schemeClr val="lt1"/>
              </a:highlight>
              <a:latin typeface="Roboto Mono"/>
              <a:ea typeface="Roboto Mono"/>
              <a:cs typeface="Roboto Mono"/>
              <a:sym typeface="Roboto Mono"/>
            </a:endParaRPr>
          </a:p>
          <a:p>
            <a:pPr indent="0" lvl="0" marL="457200" rtl="0" algn="l">
              <a:spcBef>
                <a:spcPts val="0"/>
              </a:spcBef>
              <a:spcAft>
                <a:spcPts val="0"/>
              </a:spcAft>
              <a:buNone/>
            </a:pPr>
            <a:r>
              <a:rPr lang="en" sz="1300">
                <a:solidFill>
                  <a:schemeClr val="dk1"/>
                </a:solidFill>
                <a:highlight>
                  <a:schemeClr val="lt1"/>
                </a:highlight>
                <a:latin typeface="Roboto Mono"/>
                <a:ea typeface="Roboto Mono"/>
                <a:cs typeface="Roboto Mono"/>
                <a:sym typeface="Roboto Mono"/>
              </a:rPr>
              <a:t>i</a:t>
            </a:r>
            <a:r>
              <a:rPr lang="en" sz="1300">
                <a:solidFill>
                  <a:schemeClr val="dk1"/>
                </a:solidFill>
                <a:highlight>
                  <a:schemeClr val="lt1"/>
                </a:highlight>
                <a:latin typeface="Roboto Mono"/>
                <a:ea typeface="Roboto Mono"/>
                <a:cs typeface="Roboto Mono"/>
                <a:sym typeface="Roboto Mono"/>
              </a:rPr>
              <a:t>m=cv2.resize(cv2.cvtColor(im,cv2.COLOR_BGR2RGB),</a:t>
            </a:r>
            <a:endParaRPr sz="1300">
              <a:solidFill>
                <a:schemeClr val="dk1"/>
              </a:solidFill>
              <a:highlight>
                <a:schemeClr val="lt1"/>
              </a:highlight>
              <a:latin typeface="Roboto Mono"/>
              <a:ea typeface="Roboto Mono"/>
              <a:cs typeface="Roboto Mono"/>
              <a:sym typeface="Roboto Mono"/>
            </a:endParaRPr>
          </a:p>
          <a:p>
            <a:pPr indent="0" lvl="0" marL="457200" rtl="0" algn="l">
              <a:spcBef>
                <a:spcPts val="0"/>
              </a:spcBef>
              <a:spcAft>
                <a:spcPts val="0"/>
              </a:spcAft>
              <a:buClr>
                <a:schemeClr val="dk1"/>
              </a:buClr>
              <a:buSzPts val="1100"/>
              <a:buFont typeface="Arial"/>
              <a:buNone/>
            </a:pPr>
            <a:r>
              <a:rPr lang="en" sz="1300">
                <a:solidFill>
                  <a:schemeClr val="dk1"/>
                </a:solidFill>
                <a:highlight>
                  <a:schemeClr val="lt1"/>
                </a:highlight>
                <a:latin typeface="Roboto Mono"/>
                <a:ea typeface="Roboto Mono"/>
                <a:cs typeface="Roboto Mono"/>
                <a:sym typeface="Roboto Mono"/>
              </a:rPr>
              <a:t>(178,218)).asty</a:t>
            </a:r>
            <a:r>
              <a:rPr lang="en" sz="1300">
                <a:solidFill>
                  <a:schemeClr val="dk1"/>
                </a:solidFill>
                <a:highlight>
                  <a:schemeClr val="lt1"/>
                </a:highlight>
                <a:latin typeface="Roboto Mono"/>
                <a:ea typeface="Roboto Mono"/>
                <a:cs typeface="Roboto Mono"/>
                <a:sym typeface="Roboto Mono"/>
              </a:rPr>
              <a:t>pe</a:t>
            </a:r>
            <a:r>
              <a:rPr lang="en" sz="1300">
                <a:solidFill>
                  <a:schemeClr val="dk1"/>
                </a:solidFill>
                <a:highlight>
                  <a:schemeClr val="lt1"/>
                </a:highlight>
                <a:latin typeface="Roboto Mono"/>
                <a:ea typeface="Roboto Mono"/>
                <a:cs typeface="Roboto Mono"/>
                <a:sym typeface="Roboto Mono"/>
              </a:rPr>
              <a:t>(np.float32) / 255.0</a:t>
            </a:r>
            <a:endParaRPr sz="1300">
              <a:solidFill>
                <a:schemeClr val="dk1"/>
              </a:solidFill>
              <a:highlight>
                <a:schemeClr val="lt1"/>
              </a:highlight>
              <a:latin typeface="Roboto Mono"/>
              <a:ea typeface="Roboto Mono"/>
              <a:cs typeface="Roboto Mono"/>
              <a:sym typeface="Roboto Mono"/>
            </a:endParaRPr>
          </a:p>
          <a:p>
            <a:pPr indent="457200" lvl="0" marL="0" rtl="0" algn="l">
              <a:spcBef>
                <a:spcPts val="0"/>
              </a:spcBef>
              <a:spcAft>
                <a:spcPts val="0"/>
              </a:spcAft>
              <a:buClr>
                <a:schemeClr val="dk1"/>
              </a:buClr>
              <a:buSzPts val="1100"/>
              <a:buFont typeface="Arial"/>
              <a:buNone/>
            </a:pPr>
            <a:r>
              <a:rPr lang="en" sz="1300">
                <a:solidFill>
                  <a:schemeClr val="dk1"/>
                </a:solidFill>
                <a:highlight>
                  <a:schemeClr val="lt1"/>
                </a:highlight>
                <a:latin typeface="Roboto Mono"/>
                <a:ea typeface="Roboto Mono"/>
                <a:cs typeface="Roboto Mono"/>
                <a:sym typeface="Roboto Mono"/>
              </a:rPr>
              <a:t>im = np.expand_dims(im, axis =0)</a:t>
            </a:r>
            <a:endParaRPr sz="1300">
              <a:solidFill>
                <a:schemeClr val="dk1"/>
              </a:solidFill>
              <a:highlight>
                <a:schemeClr val="lt1"/>
              </a:highlight>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300">
                <a:solidFill>
                  <a:schemeClr val="dk1"/>
                </a:solidFill>
                <a:highlight>
                  <a:schemeClr val="lt1"/>
                </a:highlight>
                <a:latin typeface="Roboto Mono"/>
                <a:ea typeface="Roboto Mono"/>
                <a:cs typeface="Roboto Mono"/>
                <a:sym typeface="Roboto Mono"/>
              </a:rPr>
              <a:t>    </a:t>
            </a:r>
            <a:endParaRPr sz="1300">
              <a:solidFill>
                <a:schemeClr val="dk1"/>
              </a:solidFill>
              <a:highlight>
                <a:schemeClr val="lt1"/>
              </a:highlight>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300">
                <a:solidFill>
                  <a:schemeClr val="dk1"/>
                </a:solidFill>
                <a:highlight>
                  <a:schemeClr val="lt1"/>
                </a:highlight>
                <a:latin typeface="Roboto Mono"/>
                <a:ea typeface="Roboto Mono"/>
                <a:cs typeface="Roboto Mono"/>
                <a:sym typeface="Roboto Mono"/>
              </a:rPr>
              <a:t>    	</a:t>
            </a:r>
            <a:r>
              <a:rPr i="1" lang="en" sz="1300">
                <a:solidFill>
                  <a:schemeClr val="dk1"/>
                </a:solidFill>
                <a:highlight>
                  <a:schemeClr val="lt1"/>
                </a:highlight>
                <a:latin typeface="Roboto Mono"/>
                <a:ea typeface="Roboto Mono"/>
                <a:cs typeface="Roboto Mono"/>
                <a:sym typeface="Roboto Mono"/>
              </a:rPr>
              <a:t># prediction</a:t>
            </a:r>
            <a:endParaRPr i="1" sz="1300">
              <a:solidFill>
                <a:schemeClr val="dk1"/>
              </a:solidFill>
              <a:highlight>
                <a:schemeClr val="lt1"/>
              </a:highlight>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300">
                <a:solidFill>
                  <a:schemeClr val="dk1"/>
                </a:solidFill>
                <a:highlight>
                  <a:schemeClr val="lt1"/>
                </a:highlight>
                <a:latin typeface="Roboto Mono"/>
                <a:ea typeface="Roboto Mono"/>
                <a:cs typeface="Roboto Mono"/>
                <a:sym typeface="Roboto Mono"/>
              </a:rPr>
              <a:t>    	result = model_.predict(im)</a:t>
            </a:r>
            <a:endParaRPr sz="1300">
              <a:solidFill>
                <a:schemeClr val="dk1"/>
              </a:solidFill>
              <a:highlight>
                <a:schemeClr val="lt1"/>
              </a:highlight>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300">
                <a:solidFill>
                  <a:schemeClr val="dk1"/>
                </a:solidFill>
                <a:highlight>
                  <a:schemeClr val="lt1"/>
                </a:highlight>
                <a:latin typeface="Roboto Mono"/>
                <a:ea typeface="Roboto Mono"/>
                <a:cs typeface="Roboto Mono"/>
                <a:sym typeface="Roboto Mono"/>
              </a:rPr>
              <a:t>    	prediction = np.argmax(result)</a:t>
            </a:r>
            <a:endParaRPr sz="1300">
              <a:solidFill>
                <a:schemeClr val="dk1"/>
              </a:solidFill>
              <a:highlight>
                <a:schemeClr val="lt1"/>
              </a:highlight>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300">
                <a:solidFill>
                  <a:schemeClr val="dk1"/>
                </a:solidFill>
                <a:highlight>
                  <a:schemeClr val="lt1"/>
                </a:highlight>
                <a:latin typeface="Roboto Mono"/>
                <a:ea typeface="Roboto Mono"/>
                <a:cs typeface="Roboto Mono"/>
                <a:sym typeface="Roboto Mono"/>
              </a:rPr>
              <a:t>    	return result</a:t>
            </a:r>
            <a:endParaRPr sz="1300">
              <a:solidFill>
                <a:schemeClr val="dk1"/>
              </a:solidFill>
              <a:highlight>
                <a:schemeClr val="lt1"/>
              </a:highlight>
              <a:latin typeface="Roboto Mono"/>
              <a:ea typeface="Roboto Mono"/>
              <a:cs typeface="Roboto Mono"/>
              <a:sym typeface="Roboto Mono"/>
            </a:endParaRPr>
          </a:p>
          <a:p>
            <a:pPr indent="0" lvl="0" marL="0" rtl="0" algn="l">
              <a:spcBef>
                <a:spcPts val="0"/>
              </a:spcBef>
              <a:spcAft>
                <a:spcPts val="0"/>
              </a:spcAft>
              <a:buNone/>
            </a:pPr>
            <a:r>
              <a:t/>
            </a:r>
            <a:endParaRPr sz="1300">
              <a:solidFill>
                <a:schemeClr val="dk1"/>
              </a:solidFill>
              <a:highlight>
                <a:schemeClr val="lt1"/>
              </a:highlight>
              <a:latin typeface="Roboto Mono"/>
              <a:ea typeface="Roboto Mono"/>
              <a:cs typeface="Roboto Mono"/>
              <a:sym typeface="Roboto Mono"/>
            </a:endParaRPr>
          </a:p>
        </p:txBody>
      </p:sp>
      <p:sp>
        <p:nvSpPr>
          <p:cNvPr id="227" name="Google Shape;227;p27"/>
          <p:cNvSpPr txBox="1"/>
          <p:nvPr/>
        </p:nvSpPr>
        <p:spPr>
          <a:xfrm>
            <a:off x="822350" y="908925"/>
            <a:ext cx="2335500" cy="36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lt1"/>
                </a:solidFill>
              </a:rPr>
              <a:t>Testing the output:</a:t>
            </a:r>
            <a:endParaRPr b="1" sz="1800">
              <a:solidFill>
                <a:schemeClr val="lt1"/>
              </a:solidFill>
            </a:endParaRPr>
          </a:p>
        </p:txBody>
      </p:sp>
      <p:sp>
        <p:nvSpPr>
          <p:cNvPr id="228" name="Google Shape;228;p27"/>
          <p:cNvSpPr txBox="1"/>
          <p:nvPr/>
        </p:nvSpPr>
        <p:spPr>
          <a:xfrm>
            <a:off x="493500" y="241625"/>
            <a:ext cx="1329000" cy="54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400">
                <a:solidFill>
                  <a:schemeClr val="lt1"/>
                </a:solidFill>
                <a:latin typeface="IBM Plex Serif Medium"/>
                <a:ea typeface="IBM Plex Serif Medium"/>
                <a:cs typeface="IBM Plex Serif Medium"/>
                <a:sym typeface="IBM Plex Serif Medium"/>
              </a:rPr>
              <a:t>Results</a:t>
            </a:r>
            <a:endParaRPr sz="2400">
              <a:solidFill>
                <a:schemeClr val="lt1"/>
              </a:solidFill>
              <a:latin typeface="IBM Plex Serif Medium"/>
              <a:ea typeface="IBM Plex Serif Medium"/>
              <a:cs typeface="IBM Plex Serif Medium"/>
              <a:sym typeface="IBM Plex Serif Medium"/>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pic>
        <p:nvPicPr>
          <p:cNvPr id="233" name="Google Shape;233;p28"/>
          <p:cNvPicPr preferRelativeResize="0"/>
          <p:nvPr/>
        </p:nvPicPr>
        <p:blipFill>
          <a:blip r:embed="rId3">
            <a:alphaModFix amt="21000"/>
          </a:blip>
          <a:stretch>
            <a:fillRect/>
          </a:stretch>
        </p:blipFill>
        <p:spPr>
          <a:xfrm rot="10800000">
            <a:off x="3" y="-1"/>
            <a:ext cx="9143997" cy="5136451"/>
          </a:xfrm>
          <a:prstGeom prst="rect">
            <a:avLst/>
          </a:prstGeom>
          <a:noFill/>
          <a:ln>
            <a:noFill/>
          </a:ln>
          <a:effectLst>
            <a:outerShdw blurRad="57150" rotWithShape="0" algn="bl" dir="17640000" dist="400050">
              <a:srgbClr val="000000"/>
            </a:outerShdw>
            <a:reflection blurRad="0" dir="5400000" dist="38100" endA="0" endPos="30000" fadeDir="5400012" kx="0" rotWithShape="0" algn="bl" stPos="0" sy="-100000" ky="0"/>
          </a:effectLst>
        </p:spPr>
      </p:pic>
      <p:pic>
        <p:nvPicPr>
          <p:cNvPr id="234" name="Google Shape;234;p28"/>
          <p:cNvPicPr preferRelativeResize="0"/>
          <p:nvPr/>
        </p:nvPicPr>
        <p:blipFill>
          <a:blip r:embed="rId4">
            <a:alphaModFix amt="17000"/>
          </a:blip>
          <a:stretch>
            <a:fillRect/>
          </a:stretch>
        </p:blipFill>
        <p:spPr>
          <a:xfrm>
            <a:off x="0" y="0"/>
            <a:ext cx="9144003" cy="5136451"/>
          </a:xfrm>
          <a:prstGeom prst="rect">
            <a:avLst/>
          </a:prstGeom>
          <a:noFill/>
          <a:ln>
            <a:noFill/>
          </a:ln>
        </p:spPr>
      </p:pic>
      <p:sp>
        <p:nvSpPr>
          <p:cNvPr id="235" name="Google Shape;235;p28"/>
          <p:cNvSpPr txBox="1"/>
          <p:nvPr/>
        </p:nvSpPr>
        <p:spPr>
          <a:xfrm>
            <a:off x="2045650" y="908925"/>
            <a:ext cx="5942100" cy="366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lt1"/>
              </a:solidFill>
            </a:endParaRPr>
          </a:p>
        </p:txBody>
      </p:sp>
      <p:pic>
        <p:nvPicPr>
          <p:cNvPr id="236" name="Google Shape;236;p28"/>
          <p:cNvPicPr preferRelativeResize="0"/>
          <p:nvPr/>
        </p:nvPicPr>
        <p:blipFill>
          <a:blip r:embed="rId5">
            <a:alphaModFix amt="26000"/>
          </a:blip>
          <a:stretch>
            <a:fillRect/>
          </a:stretch>
        </p:blipFill>
        <p:spPr>
          <a:xfrm>
            <a:off x="0" y="0"/>
            <a:ext cx="9143999" cy="5143500"/>
          </a:xfrm>
          <a:prstGeom prst="rect">
            <a:avLst/>
          </a:prstGeom>
          <a:noFill/>
          <a:ln>
            <a:noFill/>
          </a:ln>
        </p:spPr>
      </p:pic>
      <p:sp>
        <p:nvSpPr>
          <p:cNvPr id="237" name="Google Shape;237;p28"/>
          <p:cNvSpPr txBox="1"/>
          <p:nvPr/>
        </p:nvSpPr>
        <p:spPr>
          <a:xfrm>
            <a:off x="532250" y="173825"/>
            <a:ext cx="2625600" cy="54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400">
              <a:solidFill>
                <a:schemeClr val="lt1"/>
              </a:solidFill>
              <a:latin typeface="IBM Plex Serif Medium"/>
              <a:ea typeface="IBM Plex Serif Medium"/>
              <a:cs typeface="IBM Plex Serif Medium"/>
              <a:sym typeface="IBM Plex Serif Medium"/>
            </a:endParaRPr>
          </a:p>
        </p:txBody>
      </p:sp>
      <p:sp>
        <p:nvSpPr>
          <p:cNvPr id="238" name="Google Shape;238;p28"/>
          <p:cNvSpPr txBox="1"/>
          <p:nvPr/>
        </p:nvSpPr>
        <p:spPr>
          <a:xfrm>
            <a:off x="493500" y="241625"/>
            <a:ext cx="5942100" cy="54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400">
                <a:solidFill>
                  <a:schemeClr val="lt1"/>
                </a:solidFill>
                <a:latin typeface="IBM Plex Serif"/>
                <a:ea typeface="IBM Plex Serif"/>
                <a:cs typeface="IBM Plex Serif"/>
                <a:sym typeface="IBM Plex Serif"/>
              </a:rPr>
              <a:t>Conclusion and Scope of improvement</a:t>
            </a:r>
            <a:endParaRPr sz="2400">
              <a:solidFill>
                <a:schemeClr val="lt1"/>
              </a:solidFill>
              <a:latin typeface="IBM Plex Serif Medium"/>
              <a:ea typeface="IBM Plex Serif Medium"/>
              <a:cs typeface="IBM Plex Serif Medium"/>
              <a:sym typeface="IBM Plex Serif Medium"/>
            </a:endParaRPr>
          </a:p>
        </p:txBody>
      </p:sp>
      <p:sp>
        <p:nvSpPr>
          <p:cNvPr id="239" name="Google Shape;239;p28"/>
          <p:cNvSpPr txBox="1"/>
          <p:nvPr/>
        </p:nvSpPr>
        <p:spPr>
          <a:xfrm>
            <a:off x="848050" y="969825"/>
            <a:ext cx="7632900" cy="3189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500">
                <a:solidFill>
                  <a:schemeClr val="lt1"/>
                </a:solidFill>
              </a:rPr>
              <a:t>The built model, using transfer learning from Inception v3 with added custom layers, successfully recognizes the gender </a:t>
            </a:r>
            <a:r>
              <a:rPr lang="en" sz="1500">
                <a:solidFill>
                  <a:schemeClr val="lt1"/>
                </a:solidFill>
              </a:rPr>
              <a:t>of </a:t>
            </a:r>
            <a:r>
              <a:rPr lang="en" sz="1500">
                <a:solidFill>
                  <a:schemeClr val="lt1"/>
                </a:solidFill>
              </a:rPr>
              <a:t>a certain picture with 96.40% accuracy over the test data. </a:t>
            </a:r>
            <a:endParaRPr sz="1500">
              <a:solidFill>
                <a:schemeClr val="lt1"/>
              </a:solidFill>
            </a:endParaRPr>
          </a:p>
          <a:p>
            <a:pPr indent="0" lvl="0" marL="0" rtl="0" algn="l">
              <a:spcBef>
                <a:spcPts val="0"/>
              </a:spcBef>
              <a:spcAft>
                <a:spcPts val="0"/>
              </a:spcAft>
              <a:buNone/>
            </a:pPr>
            <a:r>
              <a:rPr lang="en" sz="1500">
                <a:solidFill>
                  <a:schemeClr val="lt1"/>
                </a:solidFill>
              </a:rPr>
              <a:t>Nevertheless, there are some limitations detected and opportunities for improvements:</a:t>
            </a:r>
            <a:endParaRPr sz="1500">
              <a:solidFill>
                <a:schemeClr val="lt1"/>
              </a:solidFill>
            </a:endParaRPr>
          </a:p>
          <a:p>
            <a:pPr indent="-323850" lvl="0" marL="457200" rtl="0" algn="l">
              <a:lnSpc>
                <a:spcPct val="115000"/>
              </a:lnSpc>
              <a:spcBef>
                <a:spcPts val="1200"/>
              </a:spcBef>
              <a:spcAft>
                <a:spcPts val="0"/>
              </a:spcAft>
              <a:buClr>
                <a:schemeClr val="lt1"/>
              </a:buClr>
              <a:buSzPts val="1500"/>
              <a:buChar char="●"/>
            </a:pPr>
            <a:r>
              <a:rPr lang="en" sz="1500">
                <a:solidFill>
                  <a:schemeClr val="lt1"/>
                </a:solidFill>
              </a:rPr>
              <a:t>Train the model with the entire data set of images to improve prediction accuracy by exposing the algorithm to varied image contexts, giving it more experience to predict better never seen images.</a:t>
            </a:r>
            <a:endParaRPr sz="1500">
              <a:solidFill>
                <a:schemeClr val="lt1"/>
              </a:solidFill>
            </a:endParaRPr>
          </a:p>
          <a:p>
            <a:pPr indent="-323850" lvl="0" marL="457200" rtl="0" algn="l">
              <a:lnSpc>
                <a:spcPct val="115000"/>
              </a:lnSpc>
              <a:spcBef>
                <a:spcPts val="0"/>
              </a:spcBef>
              <a:spcAft>
                <a:spcPts val="0"/>
              </a:spcAft>
              <a:buClr>
                <a:schemeClr val="lt1"/>
              </a:buClr>
              <a:buSzPts val="1500"/>
              <a:buChar char="●"/>
            </a:pPr>
            <a:r>
              <a:rPr lang="en" sz="1500">
                <a:solidFill>
                  <a:schemeClr val="lt1"/>
                </a:solidFill>
              </a:rPr>
              <a:t>Experiment with different CNN structures for potential performance gains, though this is resource-intensive.</a:t>
            </a:r>
            <a:endParaRPr sz="1500">
              <a:solidFill>
                <a:schemeClr val="lt1"/>
              </a:solidFill>
            </a:endParaRPr>
          </a:p>
          <a:p>
            <a:pPr indent="-323850" lvl="0" marL="457200" rtl="0" algn="l">
              <a:lnSpc>
                <a:spcPct val="115000"/>
              </a:lnSpc>
              <a:spcBef>
                <a:spcPts val="0"/>
              </a:spcBef>
              <a:spcAft>
                <a:spcPts val="0"/>
              </a:spcAft>
              <a:buClr>
                <a:schemeClr val="lt1"/>
              </a:buClr>
              <a:buSzPts val="1500"/>
              <a:buChar char="●"/>
            </a:pPr>
            <a:r>
              <a:rPr lang="en" sz="1500">
                <a:solidFill>
                  <a:schemeClr val="lt1"/>
                </a:solidFill>
              </a:rPr>
              <a:t>Address dataset bias (close-up faces in CelebA) by adding preprocessing steps or diversifying the dataset with non-close-up images.</a:t>
            </a:r>
            <a:endParaRPr sz="1500">
              <a:solidFill>
                <a:schemeClr val="lt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pic>
        <p:nvPicPr>
          <p:cNvPr id="244" name="Google Shape;244;p29"/>
          <p:cNvPicPr preferRelativeResize="0"/>
          <p:nvPr/>
        </p:nvPicPr>
        <p:blipFill>
          <a:blip r:embed="rId3">
            <a:alphaModFix amt="21000"/>
          </a:blip>
          <a:stretch>
            <a:fillRect/>
          </a:stretch>
        </p:blipFill>
        <p:spPr>
          <a:xfrm rot="10800000">
            <a:off x="3" y="-1"/>
            <a:ext cx="9143997" cy="5136451"/>
          </a:xfrm>
          <a:prstGeom prst="rect">
            <a:avLst/>
          </a:prstGeom>
          <a:noFill/>
          <a:ln>
            <a:noFill/>
          </a:ln>
          <a:effectLst>
            <a:outerShdw blurRad="57150" rotWithShape="0" algn="bl" dir="17640000" dist="400050">
              <a:srgbClr val="000000"/>
            </a:outerShdw>
            <a:reflection blurRad="0" dir="5400000" dist="38100" endA="0" endPos="30000" fadeDir="5400012" kx="0" rotWithShape="0" algn="bl" stPos="0" sy="-100000" ky="0"/>
          </a:effectLst>
        </p:spPr>
      </p:pic>
      <p:pic>
        <p:nvPicPr>
          <p:cNvPr id="245" name="Google Shape;245;p29"/>
          <p:cNvPicPr preferRelativeResize="0"/>
          <p:nvPr/>
        </p:nvPicPr>
        <p:blipFill>
          <a:blip r:embed="rId4">
            <a:alphaModFix amt="17000"/>
          </a:blip>
          <a:stretch>
            <a:fillRect/>
          </a:stretch>
        </p:blipFill>
        <p:spPr>
          <a:xfrm>
            <a:off x="0" y="0"/>
            <a:ext cx="9144003" cy="5136451"/>
          </a:xfrm>
          <a:prstGeom prst="rect">
            <a:avLst/>
          </a:prstGeom>
          <a:noFill/>
          <a:ln>
            <a:noFill/>
          </a:ln>
        </p:spPr>
      </p:pic>
      <p:sp>
        <p:nvSpPr>
          <p:cNvPr id="246" name="Google Shape;246;p29"/>
          <p:cNvSpPr txBox="1"/>
          <p:nvPr/>
        </p:nvSpPr>
        <p:spPr>
          <a:xfrm>
            <a:off x="2045650" y="908925"/>
            <a:ext cx="5942100" cy="366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lt1"/>
              </a:solidFill>
            </a:endParaRPr>
          </a:p>
        </p:txBody>
      </p:sp>
      <p:pic>
        <p:nvPicPr>
          <p:cNvPr id="247" name="Google Shape;247;p29"/>
          <p:cNvPicPr preferRelativeResize="0"/>
          <p:nvPr/>
        </p:nvPicPr>
        <p:blipFill>
          <a:blip r:embed="rId5">
            <a:alphaModFix amt="26000"/>
          </a:blip>
          <a:stretch>
            <a:fillRect/>
          </a:stretch>
        </p:blipFill>
        <p:spPr>
          <a:xfrm>
            <a:off x="0" y="0"/>
            <a:ext cx="9143999" cy="5143500"/>
          </a:xfrm>
          <a:prstGeom prst="rect">
            <a:avLst/>
          </a:prstGeom>
          <a:noFill/>
          <a:ln>
            <a:noFill/>
          </a:ln>
        </p:spPr>
      </p:pic>
      <p:sp>
        <p:nvSpPr>
          <p:cNvPr id="248" name="Google Shape;248;p29"/>
          <p:cNvSpPr txBox="1"/>
          <p:nvPr/>
        </p:nvSpPr>
        <p:spPr>
          <a:xfrm>
            <a:off x="532250" y="173825"/>
            <a:ext cx="2625600" cy="54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400">
              <a:solidFill>
                <a:schemeClr val="lt1"/>
              </a:solidFill>
              <a:latin typeface="IBM Plex Serif Medium"/>
              <a:ea typeface="IBM Plex Serif Medium"/>
              <a:cs typeface="IBM Plex Serif Medium"/>
              <a:sym typeface="IBM Plex Serif Medium"/>
            </a:endParaRPr>
          </a:p>
        </p:txBody>
      </p:sp>
      <p:sp>
        <p:nvSpPr>
          <p:cNvPr id="249" name="Google Shape;249;p29"/>
          <p:cNvSpPr txBox="1"/>
          <p:nvPr/>
        </p:nvSpPr>
        <p:spPr>
          <a:xfrm>
            <a:off x="736175" y="675375"/>
            <a:ext cx="58119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800">
              <a:solidFill>
                <a:schemeClr val="lt1"/>
              </a:solidFill>
            </a:endParaRPr>
          </a:p>
        </p:txBody>
      </p:sp>
      <p:sp>
        <p:nvSpPr>
          <p:cNvPr id="250" name="Google Shape;250;p29"/>
          <p:cNvSpPr txBox="1"/>
          <p:nvPr/>
        </p:nvSpPr>
        <p:spPr>
          <a:xfrm>
            <a:off x="493500" y="241625"/>
            <a:ext cx="7693800" cy="54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400">
                <a:solidFill>
                  <a:schemeClr val="lt1"/>
                </a:solidFill>
                <a:latin typeface="IBM Plex Serif"/>
                <a:ea typeface="IBM Plex Serif"/>
                <a:cs typeface="IBM Plex Serif"/>
                <a:sym typeface="IBM Plex Serif"/>
              </a:rPr>
              <a:t>Future plan: Fuzzy Logic Integration</a:t>
            </a:r>
            <a:endParaRPr sz="2400">
              <a:solidFill>
                <a:schemeClr val="lt1"/>
              </a:solidFill>
              <a:latin typeface="IBM Plex Serif"/>
              <a:ea typeface="IBM Plex Serif"/>
              <a:cs typeface="IBM Plex Serif"/>
              <a:sym typeface="IBM Plex Serif"/>
            </a:endParaRPr>
          </a:p>
          <a:p>
            <a:pPr indent="0" lvl="0" marL="0" rtl="0" algn="l">
              <a:spcBef>
                <a:spcPts val="0"/>
              </a:spcBef>
              <a:spcAft>
                <a:spcPts val="0"/>
              </a:spcAft>
              <a:buClr>
                <a:schemeClr val="dk1"/>
              </a:buClr>
              <a:buSzPts val="1100"/>
              <a:buFont typeface="Arial"/>
              <a:buNone/>
            </a:pPr>
            <a:r>
              <a:t/>
            </a:r>
            <a:endParaRPr sz="2400">
              <a:solidFill>
                <a:schemeClr val="lt1"/>
              </a:solidFill>
              <a:latin typeface="IBM Plex Serif"/>
              <a:ea typeface="IBM Plex Serif"/>
              <a:cs typeface="IBM Plex Serif"/>
              <a:sym typeface="IBM Plex Serif"/>
            </a:endParaRPr>
          </a:p>
        </p:txBody>
      </p:sp>
      <p:sp>
        <p:nvSpPr>
          <p:cNvPr id="251" name="Google Shape;251;p29"/>
          <p:cNvSpPr txBox="1"/>
          <p:nvPr/>
        </p:nvSpPr>
        <p:spPr>
          <a:xfrm>
            <a:off x="736175" y="1002875"/>
            <a:ext cx="7357200" cy="3276300"/>
          </a:xfrm>
          <a:prstGeom prst="rect">
            <a:avLst/>
          </a:prstGeom>
          <a:noFill/>
          <a:ln>
            <a:noFill/>
          </a:ln>
        </p:spPr>
        <p:txBody>
          <a:bodyPr anchorCtr="0" anchor="t" bIns="91425" lIns="91425" spcFirstLastPara="1" rIns="91425" wrap="square" tIns="91425">
            <a:noAutofit/>
          </a:bodyPr>
          <a:lstStyle/>
          <a:p>
            <a:pPr indent="-323850" lvl="0" marL="457200" rtl="0" algn="l">
              <a:lnSpc>
                <a:spcPct val="115000"/>
              </a:lnSpc>
              <a:spcBef>
                <a:spcPts val="0"/>
              </a:spcBef>
              <a:spcAft>
                <a:spcPts val="0"/>
              </a:spcAft>
              <a:buClr>
                <a:schemeClr val="lt1"/>
              </a:buClr>
              <a:buSzPts val="1500"/>
              <a:buChar char="●"/>
            </a:pPr>
            <a:r>
              <a:rPr b="1" lang="en" sz="1500">
                <a:solidFill>
                  <a:schemeClr val="lt1"/>
                </a:solidFill>
              </a:rPr>
              <a:t>Fuzzy Membership Functions</a:t>
            </a:r>
            <a:endParaRPr b="1" sz="1500">
              <a:solidFill>
                <a:schemeClr val="lt1"/>
              </a:solidFill>
            </a:endParaRPr>
          </a:p>
          <a:p>
            <a:pPr indent="457200" lvl="0" marL="457200" rtl="0" algn="l">
              <a:lnSpc>
                <a:spcPct val="115000"/>
              </a:lnSpc>
              <a:spcBef>
                <a:spcPts val="0"/>
              </a:spcBef>
              <a:spcAft>
                <a:spcPts val="0"/>
              </a:spcAft>
              <a:buNone/>
            </a:pPr>
            <a:r>
              <a:rPr lang="en" sz="1500">
                <a:solidFill>
                  <a:schemeClr val="lt1"/>
                </a:solidFill>
              </a:rPr>
              <a:t>Assign membership values to each class (e.g., a higher value for more confident predictions).</a:t>
            </a:r>
            <a:endParaRPr sz="1500">
              <a:solidFill>
                <a:schemeClr val="lt1"/>
              </a:solidFill>
            </a:endParaRPr>
          </a:p>
          <a:p>
            <a:pPr indent="-323850" lvl="0" marL="457200" rtl="0" algn="l">
              <a:lnSpc>
                <a:spcPct val="115000"/>
              </a:lnSpc>
              <a:spcBef>
                <a:spcPts val="0"/>
              </a:spcBef>
              <a:spcAft>
                <a:spcPts val="0"/>
              </a:spcAft>
              <a:buClr>
                <a:schemeClr val="lt1"/>
              </a:buClr>
              <a:buSzPts val="1500"/>
              <a:buChar char="●"/>
            </a:pPr>
            <a:r>
              <a:rPr b="1" lang="en" sz="1500">
                <a:solidFill>
                  <a:schemeClr val="lt1"/>
                </a:solidFill>
              </a:rPr>
              <a:t>Fuzzy Inference System (FIS)</a:t>
            </a:r>
            <a:endParaRPr b="1" sz="1500">
              <a:solidFill>
                <a:schemeClr val="lt1"/>
              </a:solidFill>
            </a:endParaRPr>
          </a:p>
          <a:p>
            <a:pPr indent="0" lvl="0" marL="914400" rtl="0" algn="l">
              <a:lnSpc>
                <a:spcPct val="115000"/>
              </a:lnSpc>
              <a:spcBef>
                <a:spcPts val="0"/>
              </a:spcBef>
              <a:spcAft>
                <a:spcPts val="0"/>
              </a:spcAft>
              <a:buNone/>
            </a:pPr>
            <a:r>
              <a:rPr lang="en" sz="1500">
                <a:solidFill>
                  <a:schemeClr val="lt1"/>
                </a:solidFill>
              </a:rPr>
              <a:t>Use linguistic terms ("low," "high") to generate nuanced confidence scores.</a:t>
            </a:r>
            <a:endParaRPr sz="1500">
              <a:solidFill>
                <a:schemeClr val="lt1"/>
              </a:solidFill>
            </a:endParaRPr>
          </a:p>
          <a:p>
            <a:pPr indent="-323850" lvl="0" marL="457200" rtl="0" algn="l">
              <a:lnSpc>
                <a:spcPct val="115000"/>
              </a:lnSpc>
              <a:spcBef>
                <a:spcPts val="0"/>
              </a:spcBef>
              <a:spcAft>
                <a:spcPts val="0"/>
              </a:spcAft>
              <a:buClr>
                <a:schemeClr val="lt1"/>
              </a:buClr>
              <a:buSzPts val="1500"/>
              <a:buChar char="●"/>
            </a:pPr>
            <a:r>
              <a:rPr b="1" lang="en" sz="1500">
                <a:solidFill>
                  <a:schemeClr val="lt1"/>
                </a:solidFill>
              </a:rPr>
              <a:t>Fuzzy Thresholding</a:t>
            </a:r>
            <a:endParaRPr b="1" sz="1500">
              <a:solidFill>
                <a:schemeClr val="lt1"/>
              </a:solidFill>
            </a:endParaRPr>
          </a:p>
          <a:p>
            <a:pPr indent="0" lvl="0" marL="914400" rtl="0" algn="l">
              <a:lnSpc>
                <a:spcPct val="115000"/>
              </a:lnSpc>
              <a:spcBef>
                <a:spcPts val="0"/>
              </a:spcBef>
              <a:spcAft>
                <a:spcPts val="0"/>
              </a:spcAft>
              <a:buNone/>
            </a:pPr>
            <a:r>
              <a:rPr lang="en" sz="1500">
                <a:solidFill>
                  <a:schemeClr val="lt1"/>
                </a:solidFill>
              </a:rPr>
              <a:t>Dynamically adjust decision thresholds based on prediction uncertainty.</a:t>
            </a:r>
            <a:endParaRPr sz="1500">
              <a:solidFill>
                <a:schemeClr val="lt1"/>
              </a:solidFill>
            </a:endParaRPr>
          </a:p>
          <a:p>
            <a:pPr indent="-323850" lvl="0" marL="457200" rtl="0" algn="l">
              <a:lnSpc>
                <a:spcPct val="115000"/>
              </a:lnSpc>
              <a:spcBef>
                <a:spcPts val="0"/>
              </a:spcBef>
              <a:spcAft>
                <a:spcPts val="0"/>
              </a:spcAft>
              <a:buClr>
                <a:schemeClr val="lt1"/>
              </a:buClr>
              <a:buSzPts val="1500"/>
              <a:buChar char="●"/>
            </a:pPr>
            <a:r>
              <a:rPr b="1" lang="en" sz="1500">
                <a:solidFill>
                  <a:schemeClr val="lt1"/>
                </a:solidFill>
              </a:rPr>
              <a:t>Fuzzy Clustering</a:t>
            </a:r>
            <a:endParaRPr b="1" sz="1500">
              <a:solidFill>
                <a:schemeClr val="lt1"/>
              </a:solidFill>
            </a:endParaRPr>
          </a:p>
          <a:p>
            <a:pPr indent="0" lvl="0" marL="914400" rtl="0" algn="l">
              <a:lnSpc>
                <a:spcPct val="115000"/>
              </a:lnSpc>
              <a:spcBef>
                <a:spcPts val="0"/>
              </a:spcBef>
              <a:spcAft>
                <a:spcPts val="0"/>
              </a:spcAft>
              <a:buNone/>
            </a:pPr>
            <a:r>
              <a:rPr lang="en" sz="1500">
                <a:solidFill>
                  <a:schemeClr val="lt1"/>
                </a:solidFill>
              </a:rPr>
              <a:t>Preprocess data using fuzzy clustering to enhance features before classification.</a:t>
            </a:r>
            <a:endParaRPr sz="1500">
              <a:solidFill>
                <a:schemeClr val="lt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pic>
        <p:nvPicPr>
          <p:cNvPr id="256" name="Google Shape;256;p30"/>
          <p:cNvPicPr preferRelativeResize="0"/>
          <p:nvPr/>
        </p:nvPicPr>
        <p:blipFill>
          <a:blip r:embed="rId3">
            <a:alphaModFix amt="21000"/>
          </a:blip>
          <a:stretch>
            <a:fillRect/>
          </a:stretch>
        </p:blipFill>
        <p:spPr>
          <a:xfrm rot="10800000">
            <a:off x="3" y="-1"/>
            <a:ext cx="9143997" cy="5136451"/>
          </a:xfrm>
          <a:prstGeom prst="rect">
            <a:avLst/>
          </a:prstGeom>
          <a:noFill/>
          <a:ln>
            <a:noFill/>
          </a:ln>
          <a:effectLst>
            <a:outerShdw blurRad="57150" rotWithShape="0" algn="bl" dir="17640000" dist="400050">
              <a:srgbClr val="000000"/>
            </a:outerShdw>
            <a:reflection blurRad="0" dir="5400000" dist="38100" endA="0" endPos="30000" fadeDir="5400012" kx="0" rotWithShape="0" algn="bl" stPos="0" sy="-100000" ky="0"/>
          </a:effectLst>
        </p:spPr>
      </p:pic>
      <p:pic>
        <p:nvPicPr>
          <p:cNvPr id="257" name="Google Shape;257;p30"/>
          <p:cNvPicPr preferRelativeResize="0"/>
          <p:nvPr/>
        </p:nvPicPr>
        <p:blipFill>
          <a:blip r:embed="rId4">
            <a:alphaModFix amt="17000"/>
          </a:blip>
          <a:stretch>
            <a:fillRect/>
          </a:stretch>
        </p:blipFill>
        <p:spPr>
          <a:xfrm>
            <a:off x="0" y="0"/>
            <a:ext cx="9144003" cy="5136451"/>
          </a:xfrm>
          <a:prstGeom prst="rect">
            <a:avLst/>
          </a:prstGeom>
          <a:noFill/>
          <a:ln>
            <a:noFill/>
          </a:ln>
        </p:spPr>
      </p:pic>
      <p:sp>
        <p:nvSpPr>
          <p:cNvPr id="258" name="Google Shape;258;p30"/>
          <p:cNvSpPr txBox="1"/>
          <p:nvPr/>
        </p:nvSpPr>
        <p:spPr>
          <a:xfrm>
            <a:off x="2045650" y="908925"/>
            <a:ext cx="5942100" cy="366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lt1"/>
              </a:solidFill>
            </a:endParaRPr>
          </a:p>
        </p:txBody>
      </p:sp>
      <p:pic>
        <p:nvPicPr>
          <p:cNvPr id="259" name="Google Shape;259;p30"/>
          <p:cNvPicPr preferRelativeResize="0"/>
          <p:nvPr/>
        </p:nvPicPr>
        <p:blipFill>
          <a:blip r:embed="rId5">
            <a:alphaModFix amt="18000"/>
          </a:blip>
          <a:stretch>
            <a:fillRect/>
          </a:stretch>
        </p:blipFill>
        <p:spPr>
          <a:xfrm>
            <a:off x="0" y="0"/>
            <a:ext cx="9143999" cy="5143500"/>
          </a:xfrm>
          <a:prstGeom prst="rect">
            <a:avLst/>
          </a:prstGeom>
          <a:noFill/>
          <a:ln>
            <a:noFill/>
          </a:ln>
        </p:spPr>
      </p:pic>
      <p:sp>
        <p:nvSpPr>
          <p:cNvPr id="260" name="Google Shape;260;p30"/>
          <p:cNvSpPr txBox="1"/>
          <p:nvPr/>
        </p:nvSpPr>
        <p:spPr>
          <a:xfrm>
            <a:off x="532250" y="173825"/>
            <a:ext cx="2625600" cy="54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400">
              <a:solidFill>
                <a:schemeClr val="lt1"/>
              </a:solidFill>
              <a:latin typeface="IBM Plex Serif Medium"/>
              <a:ea typeface="IBM Plex Serif Medium"/>
              <a:cs typeface="IBM Plex Serif Medium"/>
              <a:sym typeface="IBM Plex Serif Medium"/>
            </a:endParaRPr>
          </a:p>
        </p:txBody>
      </p:sp>
      <p:sp>
        <p:nvSpPr>
          <p:cNvPr id="261" name="Google Shape;261;p30"/>
          <p:cNvSpPr txBox="1"/>
          <p:nvPr/>
        </p:nvSpPr>
        <p:spPr>
          <a:xfrm>
            <a:off x="736175" y="675375"/>
            <a:ext cx="58119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800">
              <a:solidFill>
                <a:schemeClr val="lt1"/>
              </a:solidFill>
            </a:endParaRPr>
          </a:p>
        </p:txBody>
      </p:sp>
      <p:sp>
        <p:nvSpPr>
          <p:cNvPr id="262" name="Google Shape;262;p30"/>
          <p:cNvSpPr txBox="1"/>
          <p:nvPr/>
        </p:nvSpPr>
        <p:spPr>
          <a:xfrm>
            <a:off x="493500" y="241625"/>
            <a:ext cx="7693800" cy="54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400">
                <a:solidFill>
                  <a:schemeClr val="lt1"/>
                </a:solidFill>
                <a:latin typeface="IBM Plex Serif"/>
                <a:ea typeface="IBM Plex Serif"/>
                <a:cs typeface="IBM Plex Serif"/>
                <a:sym typeface="IBM Plex Serif"/>
              </a:rPr>
              <a:t>Future plan: I/O UI for real-time analysis</a:t>
            </a:r>
            <a:endParaRPr sz="2400">
              <a:solidFill>
                <a:schemeClr val="lt1"/>
              </a:solidFill>
              <a:latin typeface="IBM Plex Serif"/>
              <a:ea typeface="IBM Plex Serif"/>
              <a:cs typeface="IBM Plex Serif"/>
              <a:sym typeface="IBM Plex Serif"/>
            </a:endParaRPr>
          </a:p>
          <a:p>
            <a:pPr indent="0" lvl="0" marL="0" rtl="0" algn="l">
              <a:spcBef>
                <a:spcPts val="0"/>
              </a:spcBef>
              <a:spcAft>
                <a:spcPts val="0"/>
              </a:spcAft>
              <a:buClr>
                <a:schemeClr val="dk1"/>
              </a:buClr>
              <a:buSzPts val="1100"/>
              <a:buFont typeface="Arial"/>
              <a:buNone/>
            </a:pPr>
            <a:r>
              <a:t/>
            </a:r>
            <a:endParaRPr sz="2400">
              <a:solidFill>
                <a:schemeClr val="lt1"/>
              </a:solidFill>
              <a:latin typeface="IBM Plex Serif"/>
              <a:ea typeface="IBM Plex Serif"/>
              <a:cs typeface="IBM Plex Serif"/>
              <a:sym typeface="IBM Plex Serif"/>
            </a:endParaRPr>
          </a:p>
        </p:txBody>
      </p:sp>
      <p:sp>
        <p:nvSpPr>
          <p:cNvPr id="263" name="Google Shape;263;p30"/>
          <p:cNvSpPr txBox="1"/>
          <p:nvPr/>
        </p:nvSpPr>
        <p:spPr>
          <a:xfrm>
            <a:off x="893400" y="1296525"/>
            <a:ext cx="7357200" cy="2477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600">
                <a:solidFill>
                  <a:schemeClr val="lt1"/>
                </a:solidFill>
              </a:rPr>
              <a:t>We are also thinking about making a static HTML page that takes image input from the user and outputs the gender of the person in the image (constraints could be a single person per image).</a:t>
            </a:r>
            <a:endParaRPr sz="1600">
              <a:solidFill>
                <a:schemeClr val="lt1"/>
              </a:solidFill>
            </a:endParaRPr>
          </a:p>
          <a:p>
            <a:pPr indent="0" lvl="0" marL="914400" rtl="0" algn="l">
              <a:lnSpc>
                <a:spcPct val="115000"/>
              </a:lnSpc>
              <a:spcBef>
                <a:spcPts val="0"/>
              </a:spcBef>
              <a:spcAft>
                <a:spcPts val="0"/>
              </a:spcAft>
              <a:buNone/>
            </a:pPr>
            <a:r>
              <a:t/>
            </a:r>
            <a:endParaRPr sz="1600">
              <a:solidFill>
                <a:schemeClr val="lt1"/>
              </a:solidFill>
            </a:endParaRPr>
          </a:p>
          <a:p>
            <a:pPr indent="0" lvl="0" marL="0" rtl="0" algn="l">
              <a:lnSpc>
                <a:spcPct val="115000"/>
              </a:lnSpc>
              <a:spcBef>
                <a:spcPts val="0"/>
              </a:spcBef>
              <a:spcAft>
                <a:spcPts val="0"/>
              </a:spcAft>
              <a:buNone/>
            </a:pPr>
            <a:r>
              <a:rPr lang="en" sz="1600">
                <a:solidFill>
                  <a:schemeClr val="lt1"/>
                </a:solidFill>
              </a:rPr>
              <a:t>If time limits, we are also </a:t>
            </a:r>
            <a:r>
              <a:rPr lang="en" sz="1600">
                <a:solidFill>
                  <a:schemeClr val="lt1"/>
                </a:solidFill>
              </a:rPr>
              <a:t>thinking</a:t>
            </a:r>
            <a:r>
              <a:rPr lang="en" sz="1600">
                <a:solidFill>
                  <a:schemeClr val="lt1"/>
                </a:solidFill>
              </a:rPr>
              <a:t> of using OpenCV for real-time gender prediction of people in front of the camera.</a:t>
            </a:r>
            <a:endParaRPr sz="1600">
              <a:solidFill>
                <a:schemeClr val="lt1"/>
              </a:solidFill>
            </a:endParaRPr>
          </a:p>
          <a:p>
            <a:pPr indent="457200" lvl="0" marL="0" rtl="0" algn="l">
              <a:lnSpc>
                <a:spcPct val="115000"/>
              </a:lnSpc>
              <a:spcBef>
                <a:spcPts val="0"/>
              </a:spcBef>
              <a:spcAft>
                <a:spcPts val="0"/>
              </a:spcAft>
              <a:buNone/>
            </a:pPr>
            <a:r>
              <a:rPr lang="en" sz="1600">
                <a:solidFill>
                  <a:schemeClr val="lt1"/>
                </a:solidFill>
              </a:rPr>
              <a:t>(</a:t>
            </a:r>
            <a:r>
              <a:rPr b="1" lang="en" sz="1600">
                <a:solidFill>
                  <a:schemeClr val="lt1"/>
                </a:solidFill>
                <a:latin typeface="Poppins"/>
                <a:ea typeface="Poppins"/>
                <a:cs typeface="Poppins"/>
                <a:sym typeface="Poppins"/>
              </a:rPr>
              <a:t>Possible usecases</a:t>
            </a:r>
            <a:r>
              <a:rPr lang="en" sz="1600">
                <a:solidFill>
                  <a:schemeClr val="lt1"/>
                </a:solidFill>
                <a:latin typeface="Poppins"/>
                <a:ea typeface="Poppins"/>
                <a:cs typeface="Poppins"/>
                <a:sym typeface="Poppins"/>
              </a:rPr>
              <a:t>:</a:t>
            </a:r>
            <a:r>
              <a:rPr lang="en" sz="1600">
                <a:solidFill>
                  <a:schemeClr val="lt1"/>
                </a:solidFill>
              </a:rPr>
              <a:t> Security and surveillance, Targeted healthcare solutions, Facial recognition systems, Social media and content filtering, etc.)</a:t>
            </a:r>
            <a:endParaRPr sz="1600">
              <a:solidFill>
                <a:schemeClr val="lt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pic>
        <p:nvPicPr>
          <p:cNvPr id="83" name="Google Shape;83;p16"/>
          <p:cNvPicPr preferRelativeResize="0"/>
          <p:nvPr/>
        </p:nvPicPr>
        <p:blipFill>
          <a:blip r:embed="rId3">
            <a:alphaModFix amt="21000"/>
          </a:blip>
          <a:stretch>
            <a:fillRect/>
          </a:stretch>
        </p:blipFill>
        <p:spPr>
          <a:xfrm rot="10800000">
            <a:off x="3" y="-1"/>
            <a:ext cx="9143997" cy="5136451"/>
          </a:xfrm>
          <a:prstGeom prst="rect">
            <a:avLst/>
          </a:prstGeom>
          <a:noFill/>
          <a:ln>
            <a:noFill/>
          </a:ln>
          <a:effectLst>
            <a:outerShdw blurRad="57150" rotWithShape="0" algn="bl" dir="17640000" dist="400050">
              <a:srgbClr val="000000"/>
            </a:outerShdw>
            <a:reflection blurRad="0" dir="5400000" dist="38100" endA="0" endPos="30000" fadeDir="5400012" kx="0" rotWithShape="0" algn="bl" stPos="0" sy="-100000" ky="0"/>
          </a:effectLst>
        </p:spPr>
      </p:pic>
      <p:pic>
        <p:nvPicPr>
          <p:cNvPr id="84" name="Google Shape;84;p16"/>
          <p:cNvPicPr preferRelativeResize="0"/>
          <p:nvPr/>
        </p:nvPicPr>
        <p:blipFill>
          <a:blip r:embed="rId4">
            <a:alphaModFix amt="0"/>
          </a:blip>
          <a:stretch>
            <a:fillRect/>
          </a:stretch>
        </p:blipFill>
        <p:spPr>
          <a:xfrm>
            <a:off x="0" y="0"/>
            <a:ext cx="9144003" cy="5136451"/>
          </a:xfrm>
          <a:prstGeom prst="rect">
            <a:avLst/>
          </a:prstGeom>
          <a:noFill/>
          <a:ln>
            <a:noFill/>
          </a:ln>
        </p:spPr>
      </p:pic>
      <p:sp>
        <p:nvSpPr>
          <p:cNvPr id="85" name="Google Shape;85;p16"/>
          <p:cNvSpPr txBox="1"/>
          <p:nvPr/>
        </p:nvSpPr>
        <p:spPr>
          <a:xfrm>
            <a:off x="1076250" y="878275"/>
            <a:ext cx="7315800" cy="3299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500">
                <a:solidFill>
                  <a:schemeClr val="lt1"/>
                </a:solidFill>
              </a:rPr>
              <a:t>Face Gender Recognition</a:t>
            </a:r>
            <a:r>
              <a:rPr lang="en" sz="1300">
                <a:solidFill>
                  <a:schemeClr val="lt1"/>
                </a:solidFill>
              </a:rPr>
              <a:t>: Identifying a person’s gender from facial images using AI.</a:t>
            </a:r>
            <a:endParaRPr sz="1300">
              <a:solidFill>
                <a:schemeClr val="lt1"/>
              </a:solidFill>
            </a:endParaRPr>
          </a:p>
          <a:p>
            <a:pPr indent="0" lvl="0" marL="0" rtl="0" algn="l">
              <a:lnSpc>
                <a:spcPct val="115000"/>
              </a:lnSpc>
              <a:spcBef>
                <a:spcPts val="0"/>
              </a:spcBef>
              <a:spcAft>
                <a:spcPts val="0"/>
              </a:spcAft>
              <a:buNone/>
            </a:pPr>
            <a:r>
              <a:rPr b="1" lang="en" sz="1300">
                <a:solidFill>
                  <a:schemeClr val="lt1"/>
                </a:solidFill>
              </a:rPr>
              <a:t>Importance</a:t>
            </a:r>
            <a:r>
              <a:rPr lang="en" sz="1300">
                <a:solidFill>
                  <a:schemeClr val="lt1"/>
                </a:solidFill>
              </a:rPr>
              <a:t>:</a:t>
            </a:r>
            <a:endParaRPr sz="1300">
              <a:solidFill>
                <a:schemeClr val="lt1"/>
              </a:solidFill>
            </a:endParaRPr>
          </a:p>
          <a:p>
            <a:pPr indent="-311150" lvl="0" marL="457200" rtl="0" algn="l">
              <a:lnSpc>
                <a:spcPct val="115000"/>
              </a:lnSpc>
              <a:spcBef>
                <a:spcPts val="1200"/>
              </a:spcBef>
              <a:spcAft>
                <a:spcPts val="0"/>
              </a:spcAft>
              <a:buClr>
                <a:schemeClr val="lt1"/>
              </a:buClr>
              <a:buSzPts val="1300"/>
              <a:buChar char="●"/>
            </a:pPr>
            <a:r>
              <a:rPr b="1" lang="en" sz="1300">
                <a:solidFill>
                  <a:schemeClr val="lt1"/>
                </a:solidFill>
              </a:rPr>
              <a:t>Security Systems</a:t>
            </a:r>
            <a:r>
              <a:rPr lang="en" sz="1300">
                <a:solidFill>
                  <a:schemeClr val="lt1"/>
                </a:solidFill>
              </a:rPr>
              <a:t>: Used in surveillance.</a:t>
            </a:r>
            <a:endParaRPr sz="1300">
              <a:solidFill>
                <a:schemeClr val="lt1"/>
              </a:solidFill>
            </a:endParaRPr>
          </a:p>
          <a:p>
            <a:pPr indent="-311150" lvl="0" marL="457200" rtl="0" algn="l">
              <a:lnSpc>
                <a:spcPct val="115000"/>
              </a:lnSpc>
              <a:spcBef>
                <a:spcPts val="0"/>
              </a:spcBef>
              <a:spcAft>
                <a:spcPts val="0"/>
              </a:spcAft>
              <a:buClr>
                <a:schemeClr val="lt1"/>
              </a:buClr>
              <a:buSzPts val="1300"/>
              <a:buChar char="●"/>
            </a:pPr>
            <a:r>
              <a:rPr b="1" lang="en" sz="1300">
                <a:solidFill>
                  <a:schemeClr val="lt1"/>
                </a:solidFill>
              </a:rPr>
              <a:t>Customer Analytics</a:t>
            </a:r>
            <a:r>
              <a:rPr lang="en" sz="1300">
                <a:solidFill>
                  <a:schemeClr val="lt1"/>
                </a:solidFill>
              </a:rPr>
              <a:t>: For targeted advertising and user insights.</a:t>
            </a:r>
            <a:endParaRPr sz="1300">
              <a:solidFill>
                <a:schemeClr val="lt1"/>
              </a:solidFill>
            </a:endParaRPr>
          </a:p>
          <a:p>
            <a:pPr indent="-311150" lvl="0" marL="457200" rtl="0" algn="l">
              <a:lnSpc>
                <a:spcPct val="115000"/>
              </a:lnSpc>
              <a:spcBef>
                <a:spcPts val="0"/>
              </a:spcBef>
              <a:spcAft>
                <a:spcPts val="0"/>
              </a:spcAft>
              <a:buClr>
                <a:schemeClr val="lt1"/>
              </a:buClr>
              <a:buSzPts val="1300"/>
              <a:buChar char="●"/>
            </a:pPr>
            <a:r>
              <a:rPr b="1" lang="en" sz="1300">
                <a:solidFill>
                  <a:schemeClr val="lt1"/>
                </a:solidFill>
              </a:rPr>
              <a:t>Human-computer interaction</a:t>
            </a:r>
            <a:r>
              <a:rPr lang="en" sz="1300">
                <a:solidFill>
                  <a:schemeClr val="lt1"/>
                </a:solidFill>
              </a:rPr>
              <a:t>: Enhances personalized services.</a:t>
            </a:r>
            <a:endParaRPr sz="1300">
              <a:solidFill>
                <a:schemeClr val="lt1"/>
              </a:solidFill>
            </a:endParaRPr>
          </a:p>
          <a:p>
            <a:pPr indent="0" lvl="0" marL="0" rtl="0" algn="l">
              <a:lnSpc>
                <a:spcPct val="115000"/>
              </a:lnSpc>
              <a:spcBef>
                <a:spcPts val="1200"/>
              </a:spcBef>
              <a:spcAft>
                <a:spcPts val="0"/>
              </a:spcAft>
              <a:buNone/>
            </a:pPr>
            <a:r>
              <a:rPr b="1" lang="en" sz="1300">
                <a:solidFill>
                  <a:schemeClr val="lt1"/>
                </a:solidFill>
              </a:rPr>
              <a:t>Why CNNs?</a:t>
            </a:r>
            <a:endParaRPr b="1" sz="1300">
              <a:solidFill>
                <a:schemeClr val="lt1"/>
              </a:solidFill>
            </a:endParaRPr>
          </a:p>
          <a:p>
            <a:pPr indent="-311150" lvl="0" marL="457200" rtl="0" algn="l">
              <a:lnSpc>
                <a:spcPct val="115000"/>
              </a:lnSpc>
              <a:spcBef>
                <a:spcPts val="1200"/>
              </a:spcBef>
              <a:spcAft>
                <a:spcPts val="0"/>
              </a:spcAft>
              <a:buClr>
                <a:schemeClr val="lt1"/>
              </a:buClr>
              <a:buSzPts val="1300"/>
              <a:buChar char="●"/>
            </a:pPr>
            <a:r>
              <a:rPr lang="en" sz="1300">
                <a:solidFill>
                  <a:schemeClr val="lt1"/>
                </a:solidFill>
              </a:rPr>
              <a:t>CNNs excel at extracting image features, making them ideal for tasks like gender classification. Their ability to capture spatial patterns boosts accuracy in image-related tasks.</a:t>
            </a:r>
            <a:endParaRPr sz="1300">
              <a:solidFill>
                <a:schemeClr val="lt1"/>
              </a:solidFill>
            </a:endParaRPr>
          </a:p>
          <a:p>
            <a:pPr indent="0" lvl="0" marL="0" rtl="0" algn="l">
              <a:lnSpc>
                <a:spcPct val="115000"/>
              </a:lnSpc>
              <a:spcBef>
                <a:spcPts val="1200"/>
              </a:spcBef>
              <a:spcAft>
                <a:spcPts val="0"/>
              </a:spcAft>
              <a:buNone/>
            </a:pPr>
            <a:r>
              <a:rPr b="1" lang="en" sz="1300">
                <a:solidFill>
                  <a:schemeClr val="lt1"/>
                </a:solidFill>
              </a:rPr>
              <a:t>Scope</a:t>
            </a:r>
            <a:r>
              <a:rPr lang="en" sz="1300">
                <a:solidFill>
                  <a:schemeClr val="lt1"/>
                </a:solidFill>
              </a:rPr>
              <a:t>:</a:t>
            </a:r>
            <a:endParaRPr sz="1300">
              <a:solidFill>
                <a:schemeClr val="lt1"/>
              </a:solidFill>
            </a:endParaRPr>
          </a:p>
          <a:p>
            <a:pPr indent="-311150" lvl="0" marL="457200" rtl="0" algn="l">
              <a:lnSpc>
                <a:spcPct val="115000"/>
              </a:lnSpc>
              <a:spcBef>
                <a:spcPts val="1200"/>
              </a:spcBef>
              <a:spcAft>
                <a:spcPts val="0"/>
              </a:spcAft>
              <a:buClr>
                <a:schemeClr val="lt1"/>
              </a:buClr>
              <a:buSzPts val="1300"/>
              <a:buChar char="●"/>
            </a:pPr>
            <a:r>
              <a:rPr lang="en" sz="1300">
                <a:solidFill>
                  <a:schemeClr val="lt1"/>
                </a:solidFill>
              </a:rPr>
              <a:t>Build and train a CNN model to accurately classify gender based on facial images, with a focus on performance evaluation and comparison to benchmarks.</a:t>
            </a:r>
            <a:endParaRPr sz="1300">
              <a:solidFill>
                <a:schemeClr val="lt1"/>
              </a:solidFill>
            </a:endParaRPr>
          </a:p>
        </p:txBody>
      </p:sp>
      <p:sp>
        <p:nvSpPr>
          <p:cNvPr id="86" name="Google Shape;86;p16"/>
          <p:cNvSpPr txBox="1"/>
          <p:nvPr/>
        </p:nvSpPr>
        <p:spPr>
          <a:xfrm>
            <a:off x="483800" y="251325"/>
            <a:ext cx="2078700" cy="54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lt1"/>
                </a:solidFill>
                <a:latin typeface="IBM Plex Serif Medium"/>
                <a:ea typeface="IBM Plex Serif Medium"/>
                <a:cs typeface="IBM Plex Serif Medium"/>
                <a:sym typeface="IBM Plex Serif Medium"/>
              </a:rPr>
              <a:t>Introduction</a:t>
            </a:r>
            <a:endParaRPr sz="2400">
              <a:solidFill>
                <a:schemeClr val="lt1"/>
              </a:solidFill>
              <a:latin typeface="IBM Plex Serif Medium"/>
              <a:ea typeface="IBM Plex Serif Medium"/>
              <a:cs typeface="IBM Plex Serif Medium"/>
              <a:sym typeface="IBM Plex Serif Medium"/>
            </a:endParaRPr>
          </a:p>
        </p:txBody>
      </p:sp>
      <p:pic>
        <p:nvPicPr>
          <p:cNvPr id="87" name="Google Shape;87;p16"/>
          <p:cNvPicPr preferRelativeResize="0"/>
          <p:nvPr/>
        </p:nvPicPr>
        <p:blipFill>
          <a:blip r:embed="rId5">
            <a:alphaModFix amt="24000"/>
          </a:blip>
          <a:stretch>
            <a:fillRect/>
          </a:stretch>
        </p:blipFill>
        <p:spPr>
          <a:xfrm>
            <a:off x="0" y="7050"/>
            <a:ext cx="9143999" cy="5136449"/>
          </a:xfrm>
          <a:prstGeom prst="rect">
            <a:avLst/>
          </a:prstGeom>
          <a:noFill/>
          <a:ln>
            <a:noFill/>
          </a:ln>
        </p:spPr>
      </p:pic>
    </p:spTree>
  </p:cSld>
  <p:clrMapOvr>
    <a:masterClrMapping/>
  </p:clrMapOvr>
  <p:transition spd="med">
    <p:fade thruBlk="1"/>
  </p:transition>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pic>
        <p:nvPicPr>
          <p:cNvPr id="92" name="Google Shape;92;p17"/>
          <p:cNvPicPr preferRelativeResize="0"/>
          <p:nvPr/>
        </p:nvPicPr>
        <p:blipFill>
          <a:blip r:embed="rId3">
            <a:alphaModFix amt="21000"/>
          </a:blip>
          <a:stretch>
            <a:fillRect/>
          </a:stretch>
        </p:blipFill>
        <p:spPr>
          <a:xfrm rot="10800000">
            <a:off x="3" y="-1"/>
            <a:ext cx="9143997" cy="5136451"/>
          </a:xfrm>
          <a:prstGeom prst="rect">
            <a:avLst/>
          </a:prstGeom>
          <a:noFill/>
          <a:ln>
            <a:noFill/>
          </a:ln>
          <a:effectLst>
            <a:outerShdw blurRad="57150" rotWithShape="0" algn="bl" dir="17640000" dist="400050">
              <a:srgbClr val="000000"/>
            </a:outerShdw>
            <a:reflection blurRad="0" dir="5400000" dist="38100" endA="0" endPos="30000" fadeDir="5400012" kx="0" rotWithShape="0" algn="bl" stPos="0" sy="-100000" ky="0"/>
          </a:effectLst>
        </p:spPr>
      </p:pic>
      <p:pic>
        <p:nvPicPr>
          <p:cNvPr id="93" name="Google Shape;93;p17"/>
          <p:cNvPicPr preferRelativeResize="0"/>
          <p:nvPr/>
        </p:nvPicPr>
        <p:blipFill>
          <a:blip r:embed="rId4">
            <a:alphaModFix amt="17000"/>
          </a:blip>
          <a:stretch>
            <a:fillRect/>
          </a:stretch>
        </p:blipFill>
        <p:spPr>
          <a:xfrm>
            <a:off x="0" y="0"/>
            <a:ext cx="9144003" cy="5136451"/>
          </a:xfrm>
          <a:prstGeom prst="rect">
            <a:avLst/>
          </a:prstGeom>
          <a:noFill/>
          <a:ln>
            <a:noFill/>
          </a:ln>
        </p:spPr>
      </p:pic>
      <p:sp>
        <p:nvSpPr>
          <p:cNvPr id="94" name="Google Shape;94;p17"/>
          <p:cNvSpPr txBox="1"/>
          <p:nvPr/>
        </p:nvSpPr>
        <p:spPr>
          <a:xfrm>
            <a:off x="2045650" y="908925"/>
            <a:ext cx="5942100" cy="366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lt1"/>
              </a:solidFill>
            </a:endParaRPr>
          </a:p>
        </p:txBody>
      </p:sp>
      <p:pic>
        <p:nvPicPr>
          <p:cNvPr id="95" name="Google Shape;95;p17"/>
          <p:cNvPicPr preferRelativeResize="0"/>
          <p:nvPr/>
        </p:nvPicPr>
        <p:blipFill>
          <a:blip r:embed="rId5">
            <a:alphaModFix amt="7000"/>
          </a:blip>
          <a:stretch>
            <a:fillRect/>
          </a:stretch>
        </p:blipFill>
        <p:spPr>
          <a:xfrm>
            <a:off x="0" y="0"/>
            <a:ext cx="9143999" cy="5143500"/>
          </a:xfrm>
          <a:prstGeom prst="rect">
            <a:avLst/>
          </a:prstGeom>
          <a:noFill/>
          <a:ln>
            <a:noFill/>
          </a:ln>
        </p:spPr>
      </p:pic>
      <p:sp>
        <p:nvSpPr>
          <p:cNvPr id="96" name="Google Shape;96;p17"/>
          <p:cNvSpPr txBox="1"/>
          <p:nvPr/>
        </p:nvSpPr>
        <p:spPr>
          <a:xfrm>
            <a:off x="483800" y="251325"/>
            <a:ext cx="2430000" cy="54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lt1"/>
                </a:solidFill>
                <a:latin typeface="IBM Plex Serif Medium"/>
                <a:ea typeface="IBM Plex Serif Medium"/>
                <a:cs typeface="IBM Plex Serif Medium"/>
                <a:sym typeface="IBM Plex Serif Medium"/>
              </a:rPr>
              <a:t>Research Gaps</a:t>
            </a:r>
            <a:endParaRPr sz="2400">
              <a:solidFill>
                <a:schemeClr val="lt1"/>
              </a:solidFill>
              <a:latin typeface="IBM Plex Serif Medium"/>
              <a:ea typeface="IBM Plex Serif Medium"/>
              <a:cs typeface="IBM Plex Serif Medium"/>
              <a:sym typeface="IBM Plex Serif Medium"/>
            </a:endParaRPr>
          </a:p>
        </p:txBody>
      </p:sp>
      <p:sp>
        <p:nvSpPr>
          <p:cNvPr id="97" name="Google Shape;97;p17"/>
          <p:cNvSpPr txBox="1"/>
          <p:nvPr/>
        </p:nvSpPr>
        <p:spPr>
          <a:xfrm>
            <a:off x="1145050" y="908925"/>
            <a:ext cx="7264200" cy="360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lt1"/>
                </a:solidFill>
              </a:rPr>
              <a:t>Existing Solutions</a:t>
            </a:r>
            <a:r>
              <a:rPr lang="en">
                <a:solidFill>
                  <a:schemeClr val="lt1"/>
                </a:solidFill>
              </a:rPr>
              <a:t>: Current CNN-based gender recognition models show promise but have limitations.</a:t>
            </a:r>
            <a:endParaRPr>
              <a:solidFill>
                <a:schemeClr val="lt1"/>
              </a:solidFill>
            </a:endParaRPr>
          </a:p>
          <a:p>
            <a:pPr indent="0" lvl="0" marL="0" rtl="0" algn="l">
              <a:spcBef>
                <a:spcPts val="0"/>
              </a:spcBef>
              <a:spcAft>
                <a:spcPts val="0"/>
              </a:spcAft>
              <a:buClr>
                <a:schemeClr val="dk1"/>
              </a:buClr>
              <a:buSzPts val="1100"/>
              <a:buFont typeface="Arial"/>
              <a:buNone/>
            </a:pPr>
            <a:r>
              <a:t/>
            </a:r>
            <a:endParaRPr>
              <a:solidFill>
                <a:schemeClr val="lt1"/>
              </a:solidFill>
            </a:endParaRPr>
          </a:p>
          <a:p>
            <a:pPr indent="0" lvl="0" marL="0" rtl="0" algn="l">
              <a:spcBef>
                <a:spcPts val="0"/>
              </a:spcBef>
              <a:spcAft>
                <a:spcPts val="0"/>
              </a:spcAft>
              <a:buClr>
                <a:schemeClr val="dk1"/>
              </a:buClr>
              <a:buSzPts val="1100"/>
              <a:buFont typeface="Arial"/>
              <a:buNone/>
            </a:pPr>
            <a:r>
              <a:rPr b="1" lang="en">
                <a:solidFill>
                  <a:schemeClr val="lt1"/>
                </a:solidFill>
              </a:rPr>
              <a:t>Identified Gaps</a:t>
            </a:r>
            <a:r>
              <a:rPr lang="en">
                <a:solidFill>
                  <a:schemeClr val="lt1"/>
                </a:solidFill>
              </a:rPr>
              <a:t>:</a:t>
            </a:r>
            <a:endParaRPr>
              <a:solidFill>
                <a:schemeClr val="lt1"/>
              </a:solidFill>
            </a:endParaRPr>
          </a:p>
          <a:p>
            <a:pPr indent="-317500" lvl="0" marL="457200" rtl="0" algn="l">
              <a:lnSpc>
                <a:spcPct val="115000"/>
              </a:lnSpc>
              <a:spcBef>
                <a:spcPts val="1200"/>
              </a:spcBef>
              <a:spcAft>
                <a:spcPts val="0"/>
              </a:spcAft>
              <a:buClr>
                <a:schemeClr val="lt1"/>
              </a:buClr>
              <a:buSzPts val="1400"/>
              <a:buChar char="●"/>
            </a:pPr>
            <a:r>
              <a:rPr b="1" lang="en">
                <a:solidFill>
                  <a:schemeClr val="lt1"/>
                </a:solidFill>
              </a:rPr>
              <a:t>Accuracy Challenges</a:t>
            </a:r>
            <a:r>
              <a:rPr lang="en">
                <a:solidFill>
                  <a:schemeClr val="lt1"/>
                </a:solidFill>
              </a:rPr>
              <a:t>: Standard models struggle to maintain accuracy, especially in edge cases or with low-quality images.</a:t>
            </a:r>
            <a:endParaRPr>
              <a:solidFill>
                <a:schemeClr val="lt1"/>
              </a:solidFill>
            </a:endParaRPr>
          </a:p>
          <a:p>
            <a:pPr indent="-317500" lvl="0" marL="457200" rtl="0" algn="l">
              <a:lnSpc>
                <a:spcPct val="115000"/>
              </a:lnSpc>
              <a:spcBef>
                <a:spcPts val="0"/>
              </a:spcBef>
              <a:spcAft>
                <a:spcPts val="0"/>
              </a:spcAft>
              <a:buClr>
                <a:schemeClr val="lt1"/>
              </a:buClr>
              <a:buSzPts val="1400"/>
              <a:buChar char="●"/>
            </a:pPr>
            <a:r>
              <a:rPr b="1" lang="en">
                <a:solidFill>
                  <a:schemeClr val="lt1"/>
                </a:solidFill>
              </a:rPr>
              <a:t>Real-Time Application</a:t>
            </a:r>
            <a:r>
              <a:rPr lang="en">
                <a:solidFill>
                  <a:schemeClr val="lt1"/>
                </a:solidFill>
              </a:rPr>
              <a:t>: Many models are too computationally intensive for real-time use.</a:t>
            </a:r>
            <a:endParaRPr>
              <a:solidFill>
                <a:schemeClr val="lt1"/>
              </a:solidFill>
            </a:endParaRPr>
          </a:p>
          <a:p>
            <a:pPr indent="0" lvl="0" marL="0" rtl="0" algn="l">
              <a:lnSpc>
                <a:spcPct val="100000"/>
              </a:lnSpc>
              <a:spcBef>
                <a:spcPts val="1200"/>
              </a:spcBef>
              <a:spcAft>
                <a:spcPts val="0"/>
              </a:spcAft>
              <a:buClr>
                <a:schemeClr val="dk1"/>
              </a:buClr>
              <a:buSzPts val="1100"/>
              <a:buFont typeface="Arial"/>
              <a:buNone/>
            </a:pPr>
            <a:r>
              <a:rPr b="1" lang="en">
                <a:solidFill>
                  <a:schemeClr val="lt1"/>
                </a:solidFill>
              </a:rPr>
              <a:t>Fuzzy Logic Advantage</a:t>
            </a:r>
            <a:r>
              <a:rPr lang="en">
                <a:solidFill>
                  <a:schemeClr val="lt1"/>
                </a:solidFill>
              </a:rPr>
              <a:t>:</a:t>
            </a:r>
            <a:endParaRPr>
              <a:solidFill>
                <a:schemeClr val="lt1"/>
              </a:solidFill>
            </a:endParaRPr>
          </a:p>
          <a:p>
            <a:pPr indent="-317500" lvl="0" marL="457200" rtl="0" algn="l">
              <a:lnSpc>
                <a:spcPct val="115000"/>
              </a:lnSpc>
              <a:spcBef>
                <a:spcPts val="1200"/>
              </a:spcBef>
              <a:spcAft>
                <a:spcPts val="0"/>
              </a:spcAft>
              <a:buClr>
                <a:schemeClr val="lt1"/>
              </a:buClr>
              <a:buSzPts val="1400"/>
              <a:buChar char="●"/>
            </a:pPr>
            <a:r>
              <a:rPr lang="en">
                <a:solidFill>
                  <a:schemeClr val="lt1"/>
                </a:solidFill>
              </a:rPr>
              <a:t>Fuzzy logic enhances decision-making by handling uncertainty and ambiguity in image classification, offering improved flexibility in </a:t>
            </a:r>
            <a:r>
              <a:rPr b="1" lang="en">
                <a:solidFill>
                  <a:schemeClr val="lt1"/>
                </a:solidFill>
              </a:rPr>
              <a:t>borderline cases</a:t>
            </a:r>
            <a:r>
              <a:rPr lang="en">
                <a:solidFill>
                  <a:schemeClr val="lt1"/>
                </a:solidFill>
              </a:rPr>
              <a:t> (e.g., images with unclear gender features).</a:t>
            </a:r>
            <a:endParaRPr>
              <a:solidFill>
                <a:schemeClr val="lt1"/>
              </a:solidFill>
            </a:endParaRPr>
          </a:p>
        </p:txBody>
      </p:sp>
      <p:pic>
        <p:nvPicPr>
          <p:cNvPr id="98" name="Google Shape;98;p17"/>
          <p:cNvPicPr preferRelativeResize="0"/>
          <p:nvPr/>
        </p:nvPicPr>
        <p:blipFill>
          <a:blip r:embed="rId5">
            <a:alphaModFix amt="18000"/>
          </a:blip>
          <a:stretch>
            <a:fillRect/>
          </a:stretch>
        </p:blipFill>
        <p:spPr>
          <a:xfrm>
            <a:off x="0" y="0"/>
            <a:ext cx="9143999" cy="51435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pic>
        <p:nvPicPr>
          <p:cNvPr id="103" name="Google Shape;103;p18"/>
          <p:cNvPicPr preferRelativeResize="0"/>
          <p:nvPr/>
        </p:nvPicPr>
        <p:blipFill>
          <a:blip r:embed="rId3">
            <a:alphaModFix amt="21000"/>
          </a:blip>
          <a:stretch>
            <a:fillRect/>
          </a:stretch>
        </p:blipFill>
        <p:spPr>
          <a:xfrm rot="10800000">
            <a:off x="3" y="-1"/>
            <a:ext cx="9143997" cy="5136451"/>
          </a:xfrm>
          <a:prstGeom prst="rect">
            <a:avLst/>
          </a:prstGeom>
          <a:noFill/>
          <a:ln>
            <a:noFill/>
          </a:ln>
          <a:effectLst>
            <a:outerShdw blurRad="57150" rotWithShape="0" algn="bl" dir="17640000" dist="400050">
              <a:srgbClr val="000000"/>
            </a:outerShdw>
            <a:reflection blurRad="0" dir="5400000" dist="38100" endA="0" endPos="30000" fadeDir="5400012" kx="0" rotWithShape="0" algn="bl" stPos="0" sy="-100000" ky="0"/>
          </a:effectLst>
        </p:spPr>
      </p:pic>
      <p:pic>
        <p:nvPicPr>
          <p:cNvPr id="104" name="Google Shape;104;p18"/>
          <p:cNvPicPr preferRelativeResize="0"/>
          <p:nvPr/>
        </p:nvPicPr>
        <p:blipFill>
          <a:blip r:embed="rId4">
            <a:alphaModFix amt="17000"/>
          </a:blip>
          <a:stretch>
            <a:fillRect/>
          </a:stretch>
        </p:blipFill>
        <p:spPr>
          <a:xfrm>
            <a:off x="0" y="0"/>
            <a:ext cx="9144003" cy="5136451"/>
          </a:xfrm>
          <a:prstGeom prst="rect">
            <a:avLst/>
          </a:prstGeom>
          <a:noFill/>
          <a:ln>
            <a:noFill/>
          </a:ln>
        </p:spPr>
      </p:pic>
      <p:sp>
        <p:nvSpPr>
          <p:cNvPr id="105" name="Google Shape;105;p18"/>
          <p:cNvSpPr txBox="1"/>
          <p:nvPr/>
        </p:nvSpPr>
        <p:spPr>
          <a:xfrm>
            <a:off x="2045650" y="908925"/>
            <a:ext cx="5942100" cy="366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lt1"/>
              </a:solidFill>
            </a:endParaRPr>
          </a:p>
        </p:txBody>
      </p:sp>
      <p:pic>
        <p:nvPicPr>
          <p:cNvPr id="106" name="Google Shape;106;p18"/>
          <p:cNvPicPr preferRelativeResize="0"/>
          <p:nvPr/>
        </p:nvPicPr>
        <p:blipFill>
          <a:blip r:embed="rId5">
            <a:alphaModFix amt="26000"/>
          </a:blip>
          <a:stretch>
            <a:fillRect/>
          </a:stretch>
        </p:blipFill>
        <p:spPr>
          <a:xfrm>
            <a:off x="0" y="0"/>
            <a:ext cx="9143999" cy="5143500"/>
          </a:xfrm>
          <a:prstGeom prst="rect">
            <a:avLst/>
          </a:prstGeom>
          <a:noFill/>
          <a:ln>
            <a:noFill/>
          </a:ln>
        </p:spPr>
      </p:pic>
      <p:sp>
        <p:nvSpPr>
          <p:cNvPr id="107" name="Google Shape;107;p18"/>
          <p:cNvSpPr txBox="1"/>
          <p:nvPr/>
        </p:nvSpPr>
        <p:spPr>
          <a:xfrm>
            <a:off x="483800" y="251325"/>
            <a:ext cx="1799100" cy="54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lt1"/>
                </a:solidFill>
                <a:latin typeface="IBM Plex Serif Medium"/>
                <a:ea typeface="IBM Plex Serif Medium"/>
                <a:cs typeface="IBM Plex Serif Medium"/>
                <a:sym typeface="IBM Plex Serif Medium"/>
              </a:rPr>
              <a:t>Objectives</a:t>
            </a:r>
            <a:endParaRPr sz="2400">
              <a:solidFill>
                <a:schemeClr val="lt1"/>
              </a:solidFill>
              <a:latin typeface="IBM Plex Serif Medium"/>
              <a:ea typeface="IBM Plex Serif Medium"/>
              <a:cs typeface="IBM Plex Serif Medium"/>
              <a:sym typeface="IBM Plex Serif Medium"/>
            </a:endParaRPr>
          </a:p>
        </p:txBody>
      </p:sp>
      <p:sp>
        <p:nvSpPr>
          <p:cNvPr id="108" name="Google Shape;108;p18"/>
          <p:cNvSpPr txBox="1"/>
          <p:nvPr/>
        </p:nvSpPr>
        <p:spPr>
          <a:xfrm>
            <a:off x="1130600" y="866150"/>
            <a:ext cx="7521300" cy="329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500">
                <a:solidFill>
                  <a:schemeClr val="lt1"/>
                </a:solidFill>
              </a:rPr>
              <a:t>Build a Hybrid Model</a:t>
            </a:r>
            <a:r>
              <a:rPr lang="en" sz="1500">
                <a:solidFill>
                  <a:schemeClr val="lt1"/>
                </a:solidFill>
              </a:rPr>
              <a:t>:</a:t>
            </a:r>
            <a:endParaRPr sz="1500">
              <a:solidFill>
                <a:schemeClr val="lt1"/>
              </a:solidFill>
            </a:endParaRPr>
          </a:p>
          <a:p>
            <a:pPr indent="-323850" lvl="0" marL="457200" rtl="0" algn="l">
              <a:lnSpc>
                <a:spcPct val="115000"/>
              </a:lnSpc>
              <a:spcBef>
                <a:spcPts val="1200"/>
              </a:spcBef>
              <a:spcAft>
                <a:spcPts val="0"/>
              </a:spcAft>
              <a:buClr>
                <a:schemeClr val="lt1"/>
              </a:buClr>
              <a:buSzPts val="1500"/>
              <a:buChar char="●"/>
            </a:pPr>
            <a:r>
              <a:rPr lang="en" sz="1500">
                <a:solidFill>
                  <a:schemeClr val="lt1"/>
                </a:solidFill>
              </a:rPr>
              <a:t>Combine </a:t>
            </a:r>
            <a:r>
              <a:rPr b="1" lang="en" sz="1500">
                <a:solidFill>
                  <a:schemeClr val="lt1"/>
                </a:solidFill>
              </a:rPr>
              <a:t>CNN</a:t>
            </a:r>
            <a:r>
              <a:rPr lang="en" sz="1500">
                <a:solidFill>
                  <a:schemeClr val="lt1"/>
                </a:solidFill>
              </a:rPr>
              <a:t> for feature extraction with </a:t>
            </a:r>
            <a:r>
              <a:rPr b="1" lang="en" sz="1500">
                <a:solidFill>
                  <a:schemeClr val="lt1"/>
                </a:solidFill>
              </a:rPr>
              <a:t>Fuzzy Logic</a:t>
            </a:r>
            <a:r>
              <a:rPr lang="en" sz="1500">
                <a:solidFill>
                  <a:schemeClr val="lt1"/>
                </a:solidFill>
              </a:rPr>
              <a:t> for handling uncertainty in classification, aiming to enhance accuracy in gender recognition.</a:t>
            </a:r>
            <a:endParaRPr sz="1500">
              <a:solidFill>
                <a:schemeClr val="lt1"/>
              </a:solidFill>
            </a:endParaRPr>
          </a:p>
          <a:p>
            <a:pPr indent="0" lvl="0" marL="0" rtl="0" algn="l">
              <a:lnSpc>
                <a:spcPct val="115000"/>
              </a:lnSpc>
              <a:spcBef>
                <a:spcPts val="1200"/>
              </a:spcBef>
              <a:spcAft>
                <a:spcPts val="0"/>
              </a:spcAft>
              <a:buClr>
                <a:schemeClr val="dk1"/>
              </a:buClr>
              <a:buSzPts val="1100"/>
              <a:buFont typeface="Arial"/>
              <a:buNone/>
            </a:pPr>
            <a:r>
              <a:rPr b="1" lang="en" sz="1500">
                <a:solidFill>
                  <a:schemeClr val="lt1"/>
                </a:solidFill>
              </a:rPr>
              <a:t>Real-Time Application</a:t>
            </a:r>
            <a:r>
              <a:rPr lang="en" sz="1500">
                <a:solidFill>
                  <a:schemeClr val="lt1"/>
                </a:solidFill>
              </a:rPr>
              <a:t>:</a:t>
            </a:r>
            <a:endParaRPr sz="1500">
              <a:solidFill>
                <a:schemeClr val="lt1"/>
              </a:solidFill>
            </a:endParaRPr>
          </a:p>
          <a:p>
            <a:pPr indent="-323850" lvl="0" marL="457200" rtl="0" algn="l">
              <a:lnSpc>
                <a:spcPct val="115000"/>
              </a:lnSpc>
              <a:spcBef>
                <a:spcPts val="1200"/>
              </a:spcBef>
              <a:spcAft>
                <a:spcPts val="0"/>
              </a:spcAft>
              <a:buClr>
                <a:schemeClr val="lt1"/>
              </a:buClr>
              <a:buSzPts val="1500"/>
              <a:buChar char="●"/>
            </a:pPr>
            <a:r>
              <a:rPr lang="en" sz="1500">
                <a:solidFill>
                  <a:schemeClr val="lt1"/>
                </a:solidFill>
              </a:rPr>
              <a:t>Ensure the model is computationally efficient, making it suitable for real-time gender recognition tasks.</a:t>
            </a:r>
            <a:endParaRPr sz="1500">
              <a:solidFill>
                <a:schemeClr val="lt1"/>
              </a:solidFill>
            </a:endParaRPr>
          </a:p>
          <a:p>
            <a:pPr indent="0" lvl="0" marL="0" rtl="0" algn="l">
              <a:lnSpc>
                <a:spcPct val="115000"/>
              </a:lnSpc>
              <a:spcBef>
                <a:spcPts val="1200"/>
              </a:spcBef>
              <a:spcAft>
                <a:spcPts val="0"/>
              </a:spcAft>
              <a:buClr>
                <a:schemeClr val="dk1"/>
              </a:buClr>
              <a:buSzPts val="1100"/>
              <a:buFont typeface="Arial"/>
              <a:buNone/>
            </a:pPr>
            <a:r>
              <a:rPr b="1" lang="en" sz="1500">
                <a:solidFill>
                  <a:schemeClr val="lt1"/>
                </a:solidFill>
              </a:rPr>
              <a:t>Fuzzy Logic Integration</a:t>
            </a:r>
            <a:r>
              <a:rPr lang="en" sz="1500">
                <a:solidFill>
                  <a:schemeClr val="lt1"/>
                </a:solidFill>
              </a:rPr>
              <a:t>:</a:t>
            </a:r>
            <a:endParaRPr sz="1500">
              <a:solidFill>
                <a:schemeClr val="lt1"/>
              </a:solidFill>
            </a:endParaRPr>
          </a:p>
          <a:p>
            <a:pPr indent="-323850" lvl="0" marL="457200" rtl="0" algn="l">
              <a:lnSpc>
                <a:spcPct val="115000"/>
              </a:lnSpc>
              <a:spcBef>
                <a:spcPts val="1200"/>
              </a:spcBef>
              <a:spcAft>
                <a:spcPts val="0"/>
              </a:spcAft>
              <a:buClr>
                <a:schemeClr val="lt1"/>
              </a:buClr>
              <a:buSzPts val="1500"/>
              <a:buChar char="●"/>
            </a:pPr>
            <a:r>
              <a:rPr lang="en" sz="1500">
                <a:solidFill>
                  <a:schemeClr val="lt1"/>
                </a:solidFill>
              </a:rPr>
              <a:t>Use fuzzy logic to manage ambiguous or uncertain classifications, especially in images where gender features are less distinct.</a:t>
            </a:r>
            <a:endParaRPr sz="1500">
              <a:solidFill>
                <a:schemeClr val="lt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pic>
        <p:nvPicPr>
          <p:cNvPr id="113" name="Google Shape;113;p19"/>
          <p:cNvPicPr preferRelativeResize="0"/>
          <p:nvPr/>
        </p:nvPicPr>
        <p:blipFill>
          <a:blip r:embed="rId3">
            <a:alphaModFix amt="21000"/>
          </a:blip>
          <a:stretch>
            <a:fillRect/>
          </a:stretch>
        </p:blipFill>
        <p:spPr>
          <a:xfrm rot="10800000">
            <a:off x="3" y="-1"/>
            <a:ext cx="9143997" cy="5136451"/>
          </a:xfrm>
          <a:prstGeom prst="rect">
            <a:avLst/>
          </a:prstGeom>
          <a:noFill/>
          <a:ln>
            <a:noFill/>
          </a:ln>
          <a:effectLst>
            <a:outerShdw blurRad="57150" rotWithShape="0" algn="bl" dir="17640000" dist="400050">
              <a:srgbClr val="000000"/>
            </a:outerShdw>
            <a:reflection blurRad="0" dir="5400000" dist="38100" endA="0" endPos="30000" fadeDir="5400012" kx="0" rotWithShape="0" algn="bl" stPos="0" sy="-100000" ky="0"/>
          </a:effectLst>
        </p:spPr>
      </p:pic>
      <p:pic>
        <p:nvPicPr>
          <p:cNvPr id="114" name="Google Shape;114;p19"/>
          <p:cNvPicPr preferRelativeResize="0"/>
          <p:nvPr/>
        </p:nvPicPr>
        <p:blipFill>
          <a:blip r:embed="rId4">
            <a:alphaModFix amt="17000"/>
          </a:blip>
          <a:stretch>
            <a:fillRect/>
          </a:stretch>
        </p:blipFill>
        <p:spPr>
          <a:xfrm>
            <a:off x="0" y="0"/>
            <a:ext cx="9144003" cy="5136451"/>
          </a:xfrm>
          <a:prstGeom prst="rect">
            <a:avLst/>
          </a:prstGeom>
          <a:noFill/>
          <a:ln>
            <a:noFill/>
          </a:ln>
        </p:spPr>
      </p:pic>
      <p:sp>
        <p:nvSpPr>
          <p:cNvPr id="115" name="Google Shape;115;p19"/>
          <p:cNvSpPr txBox="1"/>
          <p:nvPr/>
        </p:nvSpPr>
        <p:spPr>
          <a:xfrm>
            <a:off x="2045650" y="908925"/>
            <a:ext cx="5942100" cy="366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lt1"/>
              </a:solidFill>
            </a:endParaRPr>
          </a:p>
        </p:txBody>
      </p:sp>
      <p:pic>
        <p:nvPicPr>
          <p:cNvPr id="116" name="Google Shape;116;p19"/>
          <p:cNvPicPr preferRelativeResize="0"/>
          <p:nvPr/>
        </p:nvPicPr>
        <p:blipFill>
          <a:blip r:embed="rId5">
            <a:alphaModFix amt="26000"/>
          </a:blip>
          <a:stretch>
            <a:fillRect/>
          </a:stretch>
        </p:blipFill>
        <p:spPr>
          <a:xfrm>
            <a:off x="0" y="0"/>
            <a:ext cx="9143999" cy="5143500"/>
          </a:xfrm>
          <a:prstGeom prst="rect">
            <a:avLst/>
          </a:prstGeom>
          <a:noFill/>
          <a:ln>
            <a:noFill/>
          </a:ln>
        </p:spPr>
      </p:pic>
      <p:sp>
        <p:nvSpPr>
          <p:cNvPr id="117" name="Google Shape;117;p19"/>
          <p:cNvSpPr txBox="1"/>
          <p:nvPr/>
        </p:nvSpPr>
        <p:spPr>
          <a:xfrm>
            <a:off x="483800" y="251325"/>
            <a:ext cx="2151000" cy="54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lt1"/>
                </a:solidFill>
                <a:latin typeface="IBM Plex Serif Medium"/>
                <a:ea typeface="IBM Plex Serif Medium"/>
                <a:cs typeface="IBM Plex Serif Medium"/>
                <a:sym typeface="IBM Plex Serif Medium"/>
              </a:rPr>
              <a:t>Methodology</a:t>
            </a:r>
            <a:endParaRPr sz="2400">
              <a:solidFill>
                <a:schemeClr val="lt1"/>
              </a:solidFill>
              <a:latin typeface="IBM Plex Serif Medium"/>
              <a:ea typeface="IBM Plex Serif Medium"/>
              <a:cs typeface="IBM Plex Serif Medium"/>
              <a:sym typeface="IBM Plex Serif Medium"/>
            </a:endParaRPr>
          </a:p>
        </p:txBody>
      </p:sp>
      <p:sp>
        <p:nvSpPr>
          <p:cNvPr id="118" name="Google Shape;118;p19"/>
          <p:cNvSpPr txBox="1"/>
          <p:nvPr/>
        </p:nvSpPr>
        <p:spPr>
          <a:xfrm>
            <a:off x="728700" y="791625"/>
            <a:ext cx="2151000" cy="35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lt1"/>
                </a:solidFill>
              </a:rPr>
              <a:t> Dataset Overview:</a:t>
            </a:r>
            <a:endParaRPr sz="1800">
              <a:solidFill>
                <a:schemeClr val="lt1"/>
              </a:solidFill>
            </a:endParaRPr>
          </a:p>
        </p:txBody>
      </p:sp>
      <p:sp>
        <p:nvSpPr>
          <p:cNvPr id="119" name="Google Shape;119;p19"/>
          <p:cNvSpPr txBox="1"/>
          <p:nvPr/>
        </p:nvSpPr>
        <p:spPr>
          <a:xfrm>
            <a:off x="728700" y="1214250"/>
            <a:ext cx="3940200" cy="3558300"/>
          </a:xfrm>
          <a:prstGeom prst="rect">
            <a:avLst/>
          </a:prstGeom>
          <a:noFill/>
          <a:ln>
            <a:noFill/>
          </a:ln>
        </p:spPr>
        <p:txBody>
          <a:bodyPr anchorCtr="0" anchor="t" bIns="91425" lIns="91425" spcFirstLastPara="1" rIns="91425" wrap="square" tIns="91425">
            <a:noAutofit/>
          </a:bodyPr>
          <a:lstStyle/>
          <a:p>
            <a:pPr indent="-323850" lvl="0" marL="457200" rtl="0" algn="l">
              <a:lnSpc>
                <a:spcPct val="115000"/>
              </a:lnSpc>
              <a:spcBef>
                <a:spcPts val="0"/>
              </a:spcBef>
              <a:spcAft>
                <a:spcPts val="0"/>
              </a:spcAft>
              <a:buClr>
                <a:schemeClr val="lt1"/>
              </a:buClr>
              <a:buSzPts val="1500"/>
              <a:buChar char="●"/>
            </a:pPr>
            <a:r>
              <a:rPr lang="en" sz="1500">
                <a:solidFill>
                  <a:schemeClr val="lt1"/>
                </a:solidFill>
              </a:rPr>
              <a:t>202,599 face images of various celebrities.</a:t>
            </a:r>
            <a:endParaRPr sz="1500">
              <a:solidFill>
                <a:schemeClr val="lt1"/>
              </a:solidFill>
            </a:endParaRPr>
          </a:p>
          <a:p>
            <a:pPr indent="-323850" lvl="0" marL="457200" rtl="0" algn="l">
              <a:lnSpc>
                <a:spcPct val="115000"/>
              </a:lnSpc>
              <a:spcBef>
                <a:spcPts val="0"/>
              </a:spcBef>
              <a:spcAft>
                <a:spcPts val="0"/>
              </a:spcAft>
              <a:buClr>
                <a:schemeClr val="lt1"/>
              </a:buClr>
              <a:buSzPts val="1500"/>
              <a:buChar char="●"/>
            </a:pPr>
            <a:r>
              <a:rPr lang="en" sz="1500">
                <a:solidFill>
                  <a:schemeClr val="lt1"/>
                </a:solidFill>
              </a:rPr>
              <a:t>10,177 unique identities, but names of identities are not given.</a:t>
            </a:r>
            <a:endParaRPr sz="1500">
              <a:solidFill>
                <a:schemeClr val="lt1"/>
              </a:solidFill>
            </a:endParaRPr>
          </a:p>
          <a:p>
            <a:pPr indent="-323850" lvl="0" marL="457200" rtl="0" algn="l">
              <a:lnSpc>
                <a:spcPct val="115000"/>
              </a:lnSpc>
              <a:spcBef>
                <a:spcPts val="0"/>
              </a:spcBef>
              <a:spcAft>
                <a:spcPts val="0"/>
              </a:spcAft>
              <a:buClr>
                <a:schemeClr val="lt1"/>
              </a:buClr>
              <a:buSzPts val="1500"/>
              <a:buChar char="●"/>
            </a:pPr>
            <a:r>
              <a:rPr lang="en" sz="1500">
                <a:solidFill>
                  <a:schemeClr val="lt1"/>
                </a:solidFill>
              </a:rPr>
              <a:t>40 binary attribute annotations per image. (</a:t>
            </a:r>
            <a:r>
              <a:rPr lang="en" sz="1500">
                <a:solidFill>
                  <a:schemeClr val="lt1"/>
                </a:solidFill>
                <a:latin typeface="Roboto Mono"/>
                <a:ea typeface="Roboto Mono"/>
                <a:cs typeface="Roboto Mono"/>
                <a:sym typeface="Roboto Mono"/>
              </a:rPr>
              <a:t>Arched_Eyebrows,Bald, Bangs, Heavy_Makeup, Big_Nose, Double_Chin, Chubby, etc.)</a:t>
            </a:r>
            <a:endParaRPr sz="1500">
              <a:solidFill>
                <a:schemeClr val="lt1"/>
              </a:solidFill>
            </a:endParaRPr>
          </a:p>
          <a:p>
            <a:pPr indent="-323850" lvl="0" marL="457200" rtl="0" algn="l">
              <a:lnSpc>
                <a:spcPct val="115000"/>
              </a:lnSpc>
              <a:spcBef>
                <a:spcPts val="0"/>
              </a:spcBef>
              <a:spcAft>
                <a:spcPts val="0"/>
              </a:spcAft>
              <a:buClr>
                <a:schemeClr val="lt1"/>
              </a:buClr>
              <a:buSzPts val="1500"/>
              <a:buChar char="●"/>
            </a:pPr>
            <a:r>
              <a:rPr lang="en" sz="1500">
                <a:solidFill>
                  <a:schemeClr val="lt1"/>
                </a:solidFill>
              </a:rPr>
              <a:t>5 landmark locations (</a:t>
            </a:r>
            <a:r>
              <a:rPr lang="en" sz="1500">
                <a:solidFill>
                  <a:srgbClr val="FFFFFF"/>
                </a:solidFill>
              </a:rPr>
              <a:t>2 eyes, 1 nose and 2 for corners of the person's mouth.)</a:t>
            </a:r>
            <a:endParaRPr sz="1500">
              <a:solidFill>
                <a:schemeClr val="lt1"/>
              </a:solidFill>
            </a:endParaRPr>
          </a:p>
        </p:txBody>
      </p:sp>
      <p:pic>
        <p:nvPicPr>
          <p:cNvPr id="120" name="Google Shape;120;p19"/>
          <p:cNvPicPr preferRelativeResize="0"/>
          <p:nvPr/>
        </p:nvPicPr>
        <p:blipFill>
          <a:blip r:embed="rId6">
            <a:alphaModFix/>
          </a:blip>
          <a:stretch>
            <a:fillRect/>
          </a:stretch>
        </p:blipFill>
        <p:spPr>
          <a:xfrm>
            <a:off x="4668900" y="0"/>
            <a:ext cx="4475101" cy="51364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pic>
        <p:nvPicPr>
          <p:cNvPr id="125" name="Google Shape;125;p20"/>
          <p:cNvPicPr preferRelativeResize="0"/>
          <p:nvPr/>
        </p:nvPicPr>
        <p:blipFill>
          <a:blip r:embed="rId3">
            <a:alphaModFix amt="21000"/>
          </a:blip>
          <a:stretch>
            <a:fillRect/>
          </a:stretch>
        </p:blipFill>
        <p:spPr>
          <a:xfrm rot="10800000">
            <a:off x="3" y="-1"/>
            <a:ext cx="9143997" cy="5136451"/>
          </a:xfrm>
          <a:prstGeom prst="rect">
            <a:avLst/>
          </a:prstGeom>
          <a:noFill/>
          <a:ln>
            <a:noFill/>
          </a:ln>
          <a:effectLst>
            <a:outerShdw blurRad="57150" rotWithShape="0" algn="bl" dir="17640000" dist="400050">
              <a:srgbClr val="000000"/>
            </a:outerShdw>
            <a:reflection blurRad="0" dir="5400000" dist="38100" endA="0" endPos="30000" fadeDir="5400012" kx="0" rotWithShape="0" algn="bl" stPos="0" sy="-100000" ky="0"/>
          </a:effectLst>
        </p:spPr>
      </p:pic>
      <p:pic>
        <p:nvPicPr>
          <p:cNvPr id="126" name="Google Shape;126;p20"/>
          <p:cNvPicPr preferRelativeResize="0"/>
          <p:nvPr/>
        </p:nvPicPr>
        <p:blipFill>
          <a:blip r:embed="rId4">
            <a:alphaModFix amt="17000"/>
          </a:blip>
          <a:stretch>
            <a:fillRect/>
          </a:stretch>
        </p:blipFill>
        <p:spPr>
          <a:xfrm>
            <a:off x="0" y="0"/>
            <a:ext cx="9144003" cy="5136451"/>
          </a:xfrm>
          <a:prstGeom prst="rect">
            <a:avLst/>
          </a:prstGeom>
          <a:noFill/>
          <a:ln>
            <a:noFill/>
          </a:ln>
        </p:spPr>
      </p:pic>
      <p:sp>
        <p:nvSpPr>
          <p:cNvPr id="127" name="Google Shape;127;p20"/>
          <p:cNvSpPr txBox="1"/>
          <p:nvPr/>
        </p:nvSpPr>
        <p:spPr>
          <a:xfrm>
            <a:off x="2045650" y="908925"/>
            <a:ext cx="5942100" cy="366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lt1"/>
              </a:solidFill>
            </a:endParaRPr>
          </a:p>
        </p:txBody>
      </p:sp>
      <p:pic>
        <p:nvPicPr>
          <p:cNvPr id="128" name="Google Shape;128;p20"/>
          <p:cNvPicPr preferRelativeResize="0"/>
          <p:nvPr/>
        </p:nvPicPr>
        <p:blipFill>
          <a:blip r:embed="rId5">
            <a:alphaModFix amt="26000"/>
          </a:blip>
          <a:stretch>
            <a:fillRect/>
          </a:stretch>
        </p:blipFill>
        <p:spPr>
          <a:xfrm>
            <a:off x="0" y="0"/>
            <a:ext cx="9143999" cy="5143500"/>
          </a:xfrm>
          <a:prstGeom prst="rect">
            <a:avLst/>
          </a:prstGeom>
          <a:noFill/>
          <a:ln>
            <a:noFill/>
          </a:ln>
        </p:spPr>
      </p:pic>
      <p:sp>
        <p:nvSpPr>
          <p:cNvPr id="129" name="Google Shape;129;p20"/>
          <p:cNvSpPr txBox="1"/>
          <p:nvPr/>
        </p:nvSpPr>
        <p:spPr>
          <a:xfrm>
            <a:off x="483800" y="251325"/>
            <a:ext cx="2186700" cy="54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400">
                <a:solidFill>
                  <a:schemeClr val="lt1"/>
                </a:solidFill>
                <a:latin typeface="IBM Plex Serif Medium"/>
                <a:ea typeface="IBM Plex Serif Medium"/>
                <a:cs typeface="IBM Plex Serif Medium"/>
                <a:sym typeface="IBM Plex Serif Medium"/>
              </a:rPr>
              <a:t>Methodology</a:t>
            </a:r>
            <a:endParaRPr sz="2400">
              <a:solidFill>
                <a:schemeClr val="lt1"/>
              </a:solidFill>
              <a:latin typeface="IBM Plex Serif Medium"/>
              <a:ea typeface="IBM Plex Serif Medium"/>
              <a:cs typeface="IBM Plex Serif Medium"/>
              <a:sym typeface="IBM Plex Serif Medium"/>
            </a:endParaRPr>
          </a:p>
          <a:p>
            <a:pPr indent="0" lvl="0" marL="0" rtl="0" algn="l">
              <a:spcBef>
                <a:spcPts val="0"/>
              </a:spcBef>
              <a:spcAft>
                <a:spcPts val="0"/>
              </a:spcAft>
              <a:buNone/>
            </a:pPr>
            <a:r>
              <a:t/>
            </a:r>
            <a:endParaRPr sz="2400">
              <a:solidFill>
                <a:schemeClr val="lt1"/>
              </a:solidFill>
              <a:latin typeface="IBM Plex Serif Medium"/>
              <a:ea typeface="IBM Plex Serif Medium"/>
              <a:cs typeface="IBM Plex Serif Medium"/>
              <a:sym typeface="IBM Plex Serif Medium"/>
            </a:endParaRPr>
          </a:p>
        </p:txBody>
      </p:sp>
      <p:sp>
        <p:nvSpPr>
          <p:cNvPr id="130" name="Google Shape;130;p20"/>
          <p:cNvSpPr txBox="1"/>
          <p:nvPr/>
        </p:nvSpPr>
        <p:spPr>
          <a:xfrm>
            <a:off x="728700" y="791625"/>
            <a:ext cx="1703400" cy="35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lt1"/>
                </a:solidFill>
              </a:rPr>
              <a:t> Dataset Split:</a:t>
            </a:r>
            <a:endParaRPr sz="1800">
              <a:solidFill>
                <a:schemeClr val="lt1"/>
              </a:solidFill>
            </a:endParaRPr>
          </a:p>
        </p:txBody>
      </p:sp>
      <p:pic>
        <p:nvPicPr>
          <p:cNvPr id="131" name="Google Shape;131;p20"/>
          <p:cNvPicPr preferRelativeResize="0"/>
          <p:nvPr/>
        </p:nvPicPr>
        <p:blipFill>
          <a:blip r:embed="rId6">
            <a:alphaModFix/>
          </a:blip>
          <a:stretch>
            <a:fillRect/>
          </a:stretch>
        </p:blipFill>
        <p:spPr>
          <a:xfrm>
            <a:off x="4680250" y="0"/>
            <a:ext cx="4463750" cy="2736151"/>
          </a:xfrm>
          <a:prstGeom prst="rect">
            <a:avLst/>
          </a:prstGeom>
          <a:noFill/>
          <a:ln>
            <a:noFill/>
          </a:ln>
        </p:spPr>
      </p:pic>
      <p:sp>
        <p:nvSpPr>
          <p:cNvPr id="132" name="Google Shape;132;p20"/>
          <p:cNvSpPr txBox="1"/>
          <p:nvPr/>
        </p:nvSpPr>
        <p:spPr>
          <a:xfrm>
            <a:off x="944450" y="1441625"/>
            <a:ext cx="3735900" cy="3433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solidFill>
                  <a:schemeClr val="lt1"/>
                </a:solidFill>
              </a:rPr>
              <a:t>The recommend</a:t>
            </a:r>
            <a:r>
              <a:rPr lang="en">
                <a:solidFill>
                  <a:schemeClr val="lt1"/>
                </a:solidFill>
              </a:rPr>
              <a:t>e</a:t>
            </a:r>
            <a:r>
              <a:rPr lang="en">
                <a:solidFill>
                  <a:schemeClr val="lt1"/>
                </a:solidFill>
              </a:rPr>
              <a:t>d partitioning of images is:</a:t>
            </a:r>
            <a:endParaRPr>
              <a:solidFill>
                <a:schemeClr val="lt1"/>
              </a:solidFill>
            </a:endParaRPr>
          </a:p>
          <a:p>
            <a:pPr indent="-317500" lvl="0" marL="457200" rtl="0" algn="l">
              <a:lnSpc>
                <a:spcPct val="150000"/>
              </a:lnSpc>
              <a:spcBef>
                <a:spcPts val="1200"/>
              </a:spcBef>
              <a:spcAft>
                <a:spcPts val="0"/>
              </a:spcAft>
              <a:buClr>
                <a:schemeClr val="lt1"/>
              </a:buClr>
              <a:buSzPts val="1400"/>
              <a:buChar char="●"/>
            </a:pPr>
            <a:r>
              <a:rPr lang="en">
                <a:solidFill>
                  <a:schemeClr val="lt1"/>
                </a:solidFill>
              </a:rPr>
              <a:t>1-162770 for training set.</a:t>
            </a:r>
            <a:endParaRPr>
              <a:solidFill>
                <a:schemeClr val="lt1"/>
              </a:solidFill>
            </a:endParaRPr>
          </a:p>
          <a:p>
            <a:pPr indent="-317500" lvl="0" marL="457200" rtl="0" algn="l">
              <a:lnSpc>
                <a:spcPct val="150000"/>
              </a:lnSpc>
              <a:spcBef>
                <a:spcPts val="0"/>
              </a:spcBef>
              <a:spcAft>
                <a:spcPts val="0"/>
              </a:spcAft>
              <a:buClr>
                <a:schemeClr val="lt1"/>
              </a:buClr>
              <a:buSzPts val="1400"/>
              <a:buChar char="●"/>
            </a:pPr>
            <a:r>
              <a:rPr lang="en">
                <a:solidFill>
                  <a:schemeClr val="lt1"/>
                </a:solidFill>
              </a:rPr>
              <a:t>162771-182637 for validation set.</a:t>
            </a:r>
            <a:endParaRPr>
              <a:solidFill>
                <a:schemeClr val="lt1"/>
              </a:solidFill>
            </a:endParaRPr>
          </a:p>
          <a:p>
            <a:pPr indent="-317500" lvl="0" marL="457200" rtl="0" algn="l">
              <a:lnSpc>
                <a:spcPct val="100000"/>
              </a:lnSpc>
              <a:spcBef>
                <a:spcPts val="0"/>
              </a:spcBef>
              <a:spcAft>
                <a:spcPts val="0"/>
              </a:spcAft>
              <a:buClr>
                <a:schemeClr val="lt1"/>
              </a:buClr>
              <a:buSzPts val="1400"/>
              <a:buChar char="●"/>
            </a:pPr>
            <a:r>
              <a:rPr lang="en">
                <a:solidFill>
                  <a:schemeClr val="lt1"/>
                </a:solidFill>
              </a:rPr>
              <a:t>182638-202599 for testing set.</a:t>
            </a:r>
            <a:endParaRPr>
              <a:solidFill>
                <a:schemeClr val="lt1"/>
              </a:solidFill>
            </a:endParaRPr>
          </a:p>
          <a:p>
            <a:pPr indent="0" lvl="0" marL="0" rtl="0" algn="l">
              <a:lnSpc>
                <a:spcPct val="100000"/>
              </a:lnSpc>
              <a:spcBef>
                <a:spcPts val="1500"/>
              </a:spcBef>
              <a:spcAft>
                <a:spcPts val="0"/>
              </a:spcAft>
              <a:buNone/>
            </a:pPr>
            <a:r>
              <a:rPr lang="en">
                <a:solidFill>
                  <a:schemeClr val="lt1"/>
                </a:solidFill>
              </a:rPr>
              <a:t>But, due to the large execution time, we will be using a reduced number of images:</a:t>
            </a:r>
            <a:endParaRPr>
              <a:solidFill>
                <a:schemeClr val="lt1"/>
              </a:solidFill>
            </a:endParaRPr>
          </a:p>
          <a:p>
            <a:pPr indent="-317500" lvl="0" marL="457200" rtl="0" algn="l">
              <a:lnSpc>
                <a:spcPct val="115000"/>
              </a:lnSpc>
              <a:spcBef>
                <a:spcPts val="1200"/>
              </a:spcBef>
              <a:spcAft>
                <a:spcPts val="0"/>
              </a:spcAft>
              <a:buClr>
                <a:schemeClr val="lt1"/>
              </a:buClr>
              <a:buSzPts val="1400"/>
              <a:buChar char="●"/>
            </a:pPr>
            <a:r>
              <a:rPr lang="en">
                <a:solidFill>
                  <a:schemeClr val="lt1"/>
                </a:solidFill>
              </a:rPr>
              <a:t>Training set: 10,000 images.</a:t>
            </a:r>
            <a:endParaRPr>
              <a:solidFill>
                <a:schemeClr val="lt1"/>
              </a:solidFill>
            </a:endParaRPr>
          </a:p>
          <a:p>
            <a:pPr indent="-317500" lvl="0" marL="457200" rtl="0" algn="l">
              <a:lnSpc>
                <a:spcPct val="115000"/>
              </a:lnSpc>
              <a:spcBef>
                <a:spcPts val="0"/>
              </a:spcBef>
              <a:spcAft>
                <a:spcPts val="0"/>
              </a:spcAft>
              <a:buClr>
                <a:schemeClr val="lt1"/>
              </a:buClr>
              <a:buSzPts val="1400"/>
              <a:buChar char="●"/>
            </a:pPr>
            <a:r>
              <a:rPr lang="en">
                <a:solidFill>
                  <a:schemeClr val="lt1"/>
                </a:solidFill>
              </a:rPr>
              <a:t>Validation set: 2000 images.</a:t>
            </a:r>
            <a:endParaRPr>
              <a:solidFill>
                <a:schemeClr val="lt1"/>
              </a:solidFill>
            </a:endParaRPr>
          </a:p>
          <a:p>
            <a:pPr indent="-317500" lvl="0" marL="457200" rtl="0" algn="l">
              <a:lnSpc>
                <a:spcPct val="115000"/>
              </a:lnSpc>
              <a:spcBef>
                <a:spcPts val="0"/>
              </a:spcBef>
              <a:spcAft>
                <a:spcPts val="0"/>
              </a:spcAft>
              <a:buClr>
                <a:schemeClr val="lt1"/>
              </a:buClr>
              <a:buSzPts val="1400"/>
              <a:buChar char="●"/>
            </a:pPr>
            <a:r>
              <a:rPr lang="en">
                <a:solidFill>
                  <a:schemeClr val="lt1"/>
                </a:solidFill>
              </a:rPr>
              <a:t>Test set: 2000 images.</a:t>
            </a:r>
            <a:endParaRPr>
              <a:solidFill>
                <a:schemeClr val="lt1"/>
              </a:solidFill>
            </a:endParaRPr>
          </a:p>
        </p:txBody>
      </p:sp>
      <p:pic>
        <p:nvPicPr>
          <p:cNvPr id="133" name="Google Shape;133;p20"/>
          <p:cNvPicPr preferRelativeResize="0"/>
          <p:nvPr/>
        </p:nvPicPr>
        <p:blipFill>
          <a:blip r:embed="rId7">
            <a:alphaModFix/>
          </a:blip>
          <a:stretch>
            <a:fillRect/>
          </a:stretch>
        </p:blipFill>
        <p:spPr>
          <a:xfrm>
            <a:off x="4680250" y="2736150"/>
            <a:ext cx="4463750" cy="24003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pic>
        <p:nvPicPr>
          <p:cNvPr id="138" name="Google Shape;138;p21"/>
          <p:cNvPicPr preferRelativeResize="0"/>
          <p:nvPr/>
        </p:nvPicPr>
        <p:blipFill>
          <a:blip r:embed="rId3">
            <a:alphaModFix amt="21000"/>
          </a:blip>
          <a:stretch>
            <a:fillRect/>
          </a:stretch>
        </p:blipFill>
        <p:spPr>
          <a:xfrm rot="10800000">
            <a:off x="3" y="-1"/>
            <a:ext cx="9143997" cy="5136451"/>
          </a:xfrm>
          <a:prstGeom prst="rect">
            <a:avLst/>
          </a:prstGeom>
          <a:noFill/>
          <a:ln>
            <a:noFill/>
          </a:ln>
          <a:effectLst>
            <a:outerShdw blurRad="57150" rotWithShape="0" algn="bl" dir="17640000" dist="400050">
              <a:srgbClr val="000000"/>
            </a:outerShdw>
            <a:reflection blurRad="0" dir="5400000" dist="38100" endA="0" endPos="30000" fadeDir="5400012" kx="0" rotWithShape="0" algn="bl" stPos="0" sy="-100000" ky="0"/>
          </a:effectLst>
        </p:spPr>
      </p:pic>
      <p:pic>
        <p:nvPicPr>
          <p:cNvPr id="139" name="Google Shape;139;p21"/>
          <p:cNvPicPr preferRelativeResize="0"/>
          <p:nvPr/>
        </p:nvPicPr>
        <p:blipFill>
          <a:blip r:embed="rId4">
            <a:alphaModFix amt="17000"/>
          </a:blip>
          <a:stretch>
            <a:fillRect/>
          </a:stretch>
        </p:blipFill>
        <p:spPr>
          <a:xfrm>
            <a:off x="0" y="0"/>
            <a:ext cx="9144003" cy="5136451"/>
          </a:xfrm>
          <a:prstGeom prst="rect">
            <a:avLst/>
          </a:prstGeom>
          <a:noFill/>
          <a:ln>
            <a:noFill/>
          </a:ln>
        </p:spPr>
      </p:pic>
      <p:sp>
        <p:nvSpPr>
          <p:cNvPr id="140" name="Google Shape;140;p21"/>
          <p:cNvSpPr txBox="1"/>
          <p:nvPr/>
        </p:nvSpPr>
        <p:spPr>
          <a:xfrm>
            <a:off x="2045650" y="908925"/>
            <a:ext cx="5942100" cy="366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lt1"/>
              </a:solidFill>
            </a:endParaRPr>
          </a:p>
        </p:txBody>
      </p:sp>
      <p:pic>
        <p:nvPicPr>
          <p:cNvPr id="141" name="Google Shape;141;p21"/>
          <p:cNvPicPr preferRelativeResize="0"/>
          <p:nvPr/>
        </p:nvPicPr>
        <p:blipFill>
          <a:blip r:embed="rId5">
            <a:alphaModFix amt="26000"/>
          </a:blip>
          <a:stretch>
            <a:fillRect/>
          </a:stretch>
        </p:blipFill>
        <p:spPr>
          <a:xfrm>
            <a:off x="0" y="0"/>
            <a:ext cx="9143999" cy="5143500"/>
          </a:xfrm>
          <a:prstGeom prst="rect">
            <a:avLst/>
          </a:prstGeom>
          <a:noFill/>
          <a:ln>
            <a:noFill/>
          </a:ln>
        </p:spPr>
      </p:pic>
      <p:sp>
        <p:nvSpPr>
          <p:cNvPr id="142" name="Google Shape;142;p21"/>
          <p:cNvSpPr txBox="1"/>
          <p:nvPr/>
        </p:nvSpPr>
        <p:spPr>
          <a:xfrm>
            <a:off x="483800" y="251325"/>
            <a:ext cx="2186700" cy="54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lt1"/>
                </a:solidFill>
                <a:latin typeface="IBM Plex Serif Medium"/>
                <a:ea typeface="IBM Plex Serif Medium"/>
                <a:cs typeface="IBM Plex Serif Medium"/>
                <a:sym typeface="IBM Plex Serif Medium"/>
              </a:rPr>
              <a:t>Methodology</a:t>
            </a:r>
            <a:endParaRPr sz="2400">
              <a:solidFill>
                <a:schemeClr val="lt1"/>
              </a:solidFill>
              <a:latin typeface="IBM Plex Serif Medium"/>
              <a:ea typeface="IBM Plex Serif Medium"/>
              <a:cs typeface="IBM Plex Serif Medium"/>
              <a:sym typeface="IBM Plex Serif Medium"/>
            </a:endParaRPr>
          </a:p>
          <a:p>
            <a:pPr indent="0" lvl="0" marL="0" rtl="0" algn="l">
              <a:spcBef>
                <a:spcPts val="0"/>
              </a:spcBef>
              <a:spcAft>
                <a:spcPts val="0"/>
              </a:spcAft>
              <a:buNone/>
            </a:pPr>
            <a:r>
              <a:t/>
            </a:r>
            <a:endParaRPr sz="2400">
              <a:solidFill>
                <a:schemeClr val="lt1"/>
              </a:solidFill>
              <a:latin typeface="IBM Plex Serif Medium"/>
              <a:ea typeface="IBM Plex Serif Medium"/>
              <a:cs typeface="IBM Plex Serif Medium"/>
              <a:sym typeface="IBM Plex Serif Medium"/>
            </a:endParaRPr>
          </a:p>
        </p:txBody>
      </p:sp>
      <p:sp>
        <p:nvSpPr>
          <p:cNvPr id="143" name="Google Shape;143;p21"/>
          <p:cNvSpPr txBox="1"/>
          <p:nvPr/>
        </p:nvSpPr>
        <p:spPr>
          <a:xfrm>
            <a:off x="728700" y="791625"/>
            <a:ext cx="2691300" cy="35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lt1"/>
                </a:solidFill>
              </a:rPr>
              <a:t> Dataset Preprocessing:</a:t>
            </a:r>
            <a:endParaRPr sz="1800">
              <a:solidFill>
                <a:schemeClr val="lt1"/>
              </a:solidFill>
            </a:endParaRPr>
          </a:p>
        </p:txBody>
      </p:sp>
      <p:sp>
        <p:nvSpPr>
          <p:cNvPr id="144" name="Google Shape;144;p21"/>
          <p:cNvSpPr txBox="1"/>
          <p:nvPr/>
        </p:nvSpPr>
        <p:spPr>
          <a:xfrm>
            <a:off x="4021725" y="1230800"/>
            <a:ext cx="3451800" cy="2191500"/>
          </a:xfrm>
          <a:prstGeom prst="rect">
            <a:avLst/>
          </a:prstGeom>
          <a:noFill/>
          <a:ln>
            <a:noFill/>
          </a:ln>
        </p:spPr>
        <p:txBody>
          <a:bodyPr anchorCtr="0" anchor="t" bIns="91425" lIns="91425" spcFirstLastPara="1" rIns="91425" wrap="square" tIns="91425">
            <a:noAutofit/>
          </a:bodyPr>
          <a:lstStyle/>
          <a:p>
            <a:pPr indent="0" lvl="0" marL="0" rtl="0" algn="l">
              <a:lnSpc>
                <a:spcPct val="140000"/>
              </a:lnSpc>
              <a:spcBef>
                <a:spcPts val="0"/>
              </a:spcBef>
              <a:spcAft>
                <a:spcPts val="600"/>
              </a:spcAft>
              <a:buNone/>
            </a:pPr>
            <a:r>
              <a:t/>
            </a:r>
            <a:endParaRPr b="1">
              <a:solidFill>
                <a:schemeClr val="lt1"/>
              </a:solidFill>
            </a:endParaRPr>
          </a:p>
        </p:txBody>
      </p:sp>
      <p:sp>
        <p:nvSpPr>
          <p:cNvPr id="145" name="Google Shape;145;p21"/>
          <p:cNvSpPr txBox="1"/>
          <p:nvPr/>
        </p:nvSpPr>
        <p:spPr>
          <a:xfrm>
            <a:off x="944450" y="1441625"/>
            <a:ext cx="4530600" cy="2434800"/>
          </a:xfrm>
          <a:prstGeom prst="rect">
            <a:avLst/>
          </a:prstGeom>
          <a:noFill/>
          <a:ln>
            <a:noFill/>
          </a:ln>
        </p:spPr>
        <p:txBody>
          <a:bodyPr anchorCtr="0" anchor="t" bIns="91425" lIns="91425" spcFirstLastPara="1" rIns="91425" wrap="square" tIns="91425">
            <a:noAutofit/>
          </a:bodyPr>
          <a:lstStyle/>
          <a:p>
            <a:pPr indent="0" lvl="0" marL="0" rtl="0" algn="l">
              <a:lnSpc>
                <a:spcPct val="140000"/>
              </a:lnSpc>
              <a:spcBef>
                <a:spcPts val="0"/>
              </a:spcBef>
              <a:spcAft>
                <a:spcPts val="0"/>
              </a:spcAft>
              <a:buNone/>
            </a:pPr>
            <a:r>
              <a:rPr b="1" lang="en" sz="1500">
                <a:solidFill>
                  <a:schemeClr val="lt1"/>
                </a:solidFill>
              </a:rPr>
              <a:t>Data Augmentation:</a:t>
            </a:r>
            <a:endParaRPr b="1" sz="1500">
              <a:solidFill>
                <a:schemeClr val="lt1"/>
              </a:solidFill>
            </a:endParaRPr>
          </a:p>
          <a:p>
            <a:pPr indent="457200" lvl="0" marL="0" rtl="0" algn="l">
              <a:lnSpc>
                <a:spcPct val="140000"/>
              </a:lnSpc>
              <a:spcBef>
                <a:spcPts val="600"/>
              </a:spcBef>
              <a:spcAft>
                <a:spcPts val="600"/>
              </a:spcAft>
              <a:buNone/>
            </a:pPr>
            <a:r>
              <a:rPr lang="en">
                <a:solidFill>
                  <a:schemeClr val="lt1"/>
                </a:solidFill>
              </a:rPr>
              <a:t>Data augmentation allows to generate images with modifications to the original ones. The model will learn from these variations (changing angle, size, and position), being able to predict better never seen images that could have the same variations in position, size, and position.</a:t>
            </a:r>
            <a:endParaRPr>
              <a:solidFill>
                <a:schemeClr val="lt1"/>
              </a:solidFill>
            </a:endParaRPr>
          </a:p>
        </p:txBody>
      </p:sp>
      <p:pic>
        <p:nvPicPr>
          <p:cNvPr id="146" name="Google Shape;146;p21"/>
          <p:cNvPicPr preferRelativeResize="0"/>
          <p:nvPr/>
        </p:nvPicPr>
        <p:blipFill>
          <a:blip r:embed="rId6">
            <a:alphaModFix/>
          </a:blip>
          <a:stretch>
            <a:fillRect/>
          </a:stretch>
        </p:blipFill>
        <p:spPr>
          <a:xfrm>
            <a:off x="5350150" y="251325"/>
            <a:ext cx="3793851" cy="2434801"/>
          </a:xfrm>
          <a:prstGeom prst="rect">
            <a:avLst/>
          </a:prstGeom>
          <a:noFill/>
          <a:ln>
            <a:noFill/>
          </a:ln>
        </p:spPr>
      </p:pic>
      <p:pic>
        <p:nvPicPr>
          <p:cNvPr id="147" name="Google Shape;147;p21"/>
          <p:cNvPicPr preferRelativeResize="0"/>
          <p:nvPr/>
        </p:nvPicPr>
        <p:blipFill>
          <a:blip r:embed="rId7">
            <a:alphaModFix/>
          </a:blip>
          <a:stretch>
            <a:fillRect/>
          </a:stretch>
        </p:blipFill>
        <p:spPr>
          <a:xfrm>
            <a:off x="5475050" y="2686125"/>
            <a:ext cx="3693700" cy="20872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pic>
        <p:nvPicPr>
          <p:cNvPr id="152" name="Google Shape;152;p22"/>
          <p:cNvPicPr preferRelativeResize="0"/>
          <p:nvPr/>
        </p:nvPicPr>
        <p:blipFill>
          <a:blip r:embed="rId3">
            <a:alphaModFix amt="21000"/>
          </a:blip>
          <a:stretch>
            <a:fillRect/>
          </a:stretch>
        </p:blipFill>
        <p:spPr>
          <a:xfrm rot="10800000">
            <a:off x="3" y="-1"/>
            <a:ext cx="9143997" cy="5136451"/>
          </a:xfrm>
          <a:prstGeom prst="rect">
            <a:avLst/>
          </a:prstGeom>
          <a:noFill/>
          <a:ln>
            <a:noFill/>
          </a:ln>
          <a:effectLst>
            <a:outerShdw blurRad="57150" rotWithShape="0" algn="bl" dir="17640000" dist="400050">
              <a:srgbClr val="000000"/>
            </a:outerShdw>
            <a:reflection blurRad="0" dir="5400000" dist="38100" endA="0" endPos="30000" fadeDir="5400012" kx="0" rotWithShape="0" algn="bl" stPos="0" sy="-100000" ky="0"/>
          </a:effectLst>
        </p:spPr>
      </p:pic>
      <p:pic>
        <p:nvPicPr>
          <p:cNvPr id="153" name="Google Shape;153;p22"/>
          <p:cNvPicPr preferRelativeResize="0"/>
          <p:nvPr/>
        </p:nvPicPr>
        <p:blipFill>
          <a:blip r:embed="rId4">
            <a:alphaModFix amt="17000"/>
          </a:blip>
          <a:stretch>
            <a:fillRect/>
          </a:stretch>
        </p:blipFill>
        <p:spPr>
          <a:xfrm>
            <a:off x="0" y="0"/>
            <a:ext cx="9144003" cy="5136451"/>
          </a:xfrm>
          <a:prstGeom prst="rect">
            <a:avLst/>
          </a:prstGeom>
          <a:noFill/>
          <a:ln>
            <a:noFill/>
          </a:ln>
        </p:spPr>
      </p:pic>
      <p:sp>
        <p:nvSpPr>
          <p:cNvPr id="154" name="Google Shape;154;p22"/>
          <p:cNvSpPr txBox="1"/>
          <p:nvPr/>
        </p:nvSpPr>
        <p:spPr>
          <a:xfrm>
            <a:off x="2045650" y="908925"/>
            <a:ext cx="5942100" cy="366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lt1"/>
              </a:solidFill>
            </a:endParaRPr>
          </a:p>
        </p:txBody>
      </p:sp>
      <p:pic>
        <p:nvPicPr>
          <p:cNvPr id="155" name="Google Shape;155;p22"/>
          <p:cNvPicPr preferRelativeResize="0"/>
          <p:nvPr/>
        </p:nvPicPr>
        <p:blipFill>
          <a:blip r:embed="rId5">
            <a:alphaModFix amt="26000"/>
          </a:blip>
          <a:stretch>
            <a:fillRect/>
          </a:stretch>
        </p:blipFill>
        <p:spPr>
          <a:xfrm>
            <a:off x="0" y="-3525"/>
            <a:ext cx="9143999" cy="5143500"/>
          </a:xfrm>
          <a:prstGeom prst="rect">
            <a:avLst/>
          </a:prstGeom>
          <a:noFill/>
          <a:ln>
            <a:noFill/>
          </a:ln>
        </p:spPr>
      </p:pic>
      <p:sp>
        <p:nvSpPr>
          <p:cNvPr id="156" name="Google Shape;156;p22"/>
          <p:cNvSpPr txBox="1"/>
          <p:nvPr/>
        </p:nvSpPr>
        <p:spPr>
          <a:xfrm>
            <a:off x="483800" y="251325"/>
            <a:ext cx="2141400" cy="54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400">
                <a:solidFill>
                  <a:schemeClr val="lt1"/>
                </a:solidFill>
                <a:latin typeface="IBM Plex Serif Medium"/>
                <a:ea typeface="IBM Plex Serif Medium"/>
                <a:cs typeface="IBM Plex Serif Medium"/>
                <a:sym typeface="IBM Plex Serif Medium"/>
              </a:rPr>
              <a:t>Methodology</a:t>
            </a:r>
            <a:endParaRPr sz="2400">
              <a:solidFill>
                <a:schemeClr val="lt1"/>
              </a:solidFill>
              <a:latin typeface="IBM Plex Serif Medium"/>
              <a:ea typeface="IBM Plex Serif Medium"/>
              <a:cs typeface="IBM Plex Serif Medium"/>
              <a:sym typeface="IBM Plex Serif Medium"/>
            </a:endParaRPr>
          </a:p>
          <a:p>
            <a:pPr indent="0" lvl="0" marL="0" rtl="0" algn="l">
              <a:spcBef>
                <a:spcPts val="0"/>
              </a:spcBef>
              <a:spcAft>
                <a:spcPts val="0"/>
              </a:spcAft>
              <a:buClr>
                <a:schemeClr val="dk1"/>
              </a:buClr>
              <a:buSzPts val="1100"/>
              <a:buFont typeface="Arial"/>
              <a:buNone/>
            </a:pPr>
            <a:r>
              <a:t/>
            </a:r>
            <a:endParaRPr sz="2400">
              <a:solidFill>
                <a:schemeClr val="lt1"/>
              </a:solidFill>
              <a:latin typeface="IBM Plex Serif Medium"/>
              <a:ea typeface="IBM Plex Serif Medium"/>
              <a:cs typeface="IBM Plex Serif Medium"/>
              <a:sym typeface="IBM Plex Serif Medium"/>
            </a:endParaRPr>
          </a:p>
          <a:p>
            <a:pPr indent="0" lvl="0" marL="0" rtl="0" algn="l">
              <a:spcBef>
                <a:spcPts val="0"/>
              </a:spcBef>
              <a:spcAft>
                <a:spcPts val="0"/>
              </a:spcAft>
              <a:buNone/>
            </a:pPr>
            <a:r>
              <a:t/>
            </a:r>
            <a:endParaRPr sz="2400">
              <a:solidFill>
                <a:schemeClr val="lt1"/>
              </a:solidFill>
              <a:latin typeface="IBM Plex Serif Medium"/>
              <a:ea typeface="IBM Plex Serif Medium"/>
              <a:cs typeface="IBM Plex Serif Medium"/>
              <a:sym typeface="IBM Plex Serif Medium"/>
            </a:endParaRPr>
          </a:p>
        </p:txBody>
      </p:sp>
      <p:sp>
        <p:nvSpPr>
          <p:cNvPr id="157" name="Google Shape;157;p22"/>
          <p:cNvSpPr txBox="1"/>
          <p:nvPr/>
        </p:nvSpPr>
        <p:spPr>
          <a:xfrm>
            <a:off x="728700" y="791625"/>
            <a:ext cx="3843300" cy="63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800">
                <a:solidFill>
                  <a:schemeClr val="lt1"/>
                </a:solidFill>
              </a:rPr>
              <a:t>Setting up the model—</a:t>
            </a:r>
            <a:r>
              <a:rPr lang="en" sz="1800">
                <a:solidFill>
                  <a:schemeClr val="lt1"/>
                </a:solidFill>
                <a:highlight>
                  <a:schemeClr val="accent1"/>
                </a:highlight>
              </a:rPr>
              <a:t> Inception v3  </a:t>
            </a:r>
            <a:endParaRPr sz="1800">
              <a:solidFill>
                <a:schemeClr val="lt1"/>
              </a:solidFill>
              <a:highlight>
                <a:schemeClr val="accent1"/>
              </a:highlight>
            </a:endParaRPr>
          </a:p>
          <a:p>
            <a:pPr indent="0" lvl="0" marL="0" rtl="0" algn="l">
              <a:spcBef>
                <a:spcPts val="0"/>
              </a:spcBef>
              <a:spcAft>
                <a:spcPts val="0"/>
              </a:spcAft>
              <a:buNone/>
            </a:pPr>
            <a:r>
              <a:t/>
            </a:r>
            <a:endParaRPr sz="1800">
              <a:solidFill>
                <a:schemeClr val="lt1"/>
              </a:solidFill>
            </a:endParaRPr>
          </a:p>
        </p:txBody>
      </p:sp>
      <p:pic>
        <p:nvPicPr>
          <p:cNvPr id="158" name="Google Shape;158;p22"/>
          <p:cNvPicPr preferRelativeResize="0"/>
          <p:nvPr/>
        </p:nvPicPr>
        <p:blipFill>
          <a:blip r:embed="rId6">
            <a:alphaModFix/>
          </a:blip>
          <a:stretch>
            <a:fillRect/>
          </a:stretch>
        </p:blipFill>
        <p:spPr>
          <a:xfrm>
            <a:off x="0" y="1207620"/>
            <a:ext cx="9143998" cy="2721085"/>
          </a:xfrm>
          <a:prstGeom prst="rect">
            <a:avLst/>
          </a:prstGeom>
          <a:noFill/>
          <a:ln>
            <a:noFill/>
          </a:ln>
        </p:spPr>
      </p:pic>
      <p:sp>
        <p:nvSpPr>
          <p:cNvPr id="159" name="Google Shape;159;p22"/>
          <p:cNvSpPr txBox="1"/>
          <p:nvPr/>
        </p:nvSpPr>
        <p:spPr>
          <a:xfrm>
            <a:off x="3964925" y="3306088"/>
            <a:ext cx="5178900" cy="28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50">
                <a:solidFill>
                  <a:srgbClr val="3C4043"/>
                </a:solidFill>
                <a:highlight>
                  <a:srgbClr val="FFFFFF"/>
                </a:highlight>
              </a:rPr>
              <a:t>source: </a:t>
            </a:r>
            <a:r>
              <a:rPr lang="en" sz="1050" u="sng">
                <a:solidFill>
                  <a:srgbClr val="008ABC"/>
                </a:solidFill>
                <a:highlight>
                  <a:srgbClr val="FFFFFF"/>
                </a:highlight>
                <a:hlinkClick r:id="rId7">
                  <a:extLst>
                    <a:ext uri="{A12FA001-AC4F-418D-AE19-62706E023703}">
                      <ahyp:hlinkClr val="tx"/>
                    </a:ext>
                  </a:extLst>
                </a:hlinkClick>
              </a:rPr>
              <a:t>https://hackathonprojects.files.wordpress.com/2016/09/74911-image03.png</a:t>
            </a:r>
            <a:endParaRPr sz="1800">
              <a:solidFill>
                <a:schemeClr val="dk2"/>
              </a:solidFill>
            </a:endParaRPr>
          </a:p>
        </p:txBody>
      </p:sp>
      <p:sp>
        <p:nvSpPr>
          <p:cNvPr id="160" name="Google Shape;160;p22"/>
          <p:cNvSpPr txBox="1"/>
          <p:nvPr/>
        </p:nvSpPr>
        <p:spPr>
          <a:xfrm>
            <a:off x="3964925" y="3519975"/>
            <a:ext cx="5178900" cy="36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50">
                <a:solidFill>
                  <a:srgbClr val="3C4043"/>
                </a:solidFill>
                <a:highlight>
                  <a:srgbClr val="FFFFFF"/>
                </a:highlight>
              </a:rPr>
              <a:t>The top layers (including classification) are not included. These layers will be replaced for the following layers:</a:t>
            </a:r>
            <a:endParaRPr sz="1800">
              <a:solidFill>
                <a:schemeClr val="dk2"/>
              </a:solidFill>
            </a:endParaRPr>
          </a:p>
        </p:txBody>
      </p:sp>
      <p:pic>
        <p:nvPicPr>
          <p:cNvPr id="161" name="Google Shape;161;p22"/>
          <p:cNvPicPr preferRelativeResize="0"/>
          <p:nvPr/>
        </p:nvPicPr>
        <p:blipFill>
          <a:blip r:embed="rId8">
            <a:alphaModFix/>
          </a:blip>
          <a:stretch>
            <a:fillRect/>
          </a:stretch>
        </p:blipFill>
        <p:spPr>
          <a:xfrm>
            <a:off x="0" y="3989900"/>
            <a:ext cx="9144002" cy="1078650"/>
          </a:xfrm>
          <a:prstGeom prst="rect">
            <a:avLst/>
          </a:prstGeom>
          <a:noFill/>
          <a:ln>
            <a:noFill/>
          </a:ln>
        </p:spPr>
      </p:pic>
      <p:sp>
        <p:nvSpPr>
          <p:cNvPr id="162" name="Google Shape;162;p22"/>
          <p:cNvSpPr txBox="1"/>
          <p:nvPr/>
        </p:nvSpPr>
        <p:spPr>
          <a:xfrm>
            <a:off x="3964925" y="3131350"/>
            <a:ext cx="2250300" cy="346200"/>
          </a:xfrm>
          <a:prstGeom prst="rect">
            <a:avLst/>
          </a:prstGeom>
          <a:noFill/>
          <a:ln>
            <a:noFill/>
          </a:ln>
        </p:spPr>
        <p:txBody>
          <a:bodyPr anchorCtr="0" anchor="t" bIns="91425" lIns="91425" spcFirstLastPara="1" rIns="91425" wrap="square" tIns="91425">
            <a:spAutoFit/>
          </a:bodyPr>
          <a:lstStyle/>
          <a:p>
            <a:pPr indent="0" lvl="0" marL="0" rtl="0" algn="l">
              <a:lnSpc>
                <a:spcPct val="170000"/>
              </a:lnSpc>
              <a:spcBef>
                <a:spcPts val="0"/>
              </a:spcBef>
              <a:spcAft>
                <a:spcPts val="0"/>
              </a:spcAft>
              <a:buNone/>
            </a:pPr>
            <a:r>
              <a:rPr lang="en" sz="1050">
                <a:solidFill>
                  <a:srgbClr val="3C4043"/>
                </a:solidFill>
                <a:latin typeface="Roboto Mono"/>
                <a:ea typeface="Roboto Mono"/>
                <a:cs typeface="Roboto Mono"/>
                <a:sym typeface="Roboto Mono"/>
              </a:rPr>
              <a:t>number of layers: 311</a:t>
            </a:r>
            <a:endParaRPr sz="1050">
              <a:solidFill>
                <a:srgbClr val="3C4043"/>
              </a:solidFill>
              <a:latin typeface="Roboto Mono"/>
              <a:ea typeface="Roboto Mono"/>
              <a:cs typeface="Roboto Mono"/>
              <a:sym typeface="Roboto Mon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pic>
        <p:nvPicPr>
          <p:cNvPr id="167" name="Google Shape;167;p23"/>
          <p:cNvPicPr preferRelativeResize="0"/>
          <p:nvPr/>
        </p:nvPicPr>
        <p:blipFill>
          <a:blip r:embed="rId3">
            <a:alphaModFix amt="21000"/>
          </a:blip>
          <a:stretch>
            <a:fillRect/>
          </a:stretch>
        </p:blipFill>
        <p:spPr>
          <a:xfrm rot="10800000">
            <a:off x="3" y="-1"/>
            <a:ext cx="9143997" cy="5136451"/>
          </a:xfrm>
          <a:prstGeom prst="rect">
            <a:avLst/>
          </a:prstGeom>
          <a:noFill/>
          <a:ln>
            <a:noFill/>
          </a:ln>
          <a:effectLst>
            <a:outerShdw blurRad="57150" rotWithShape="0" algn="bl" dir="17640000" dist="400050">
              <a:srgbClr val="000000"/>
            </a:outerShdw>
            <a:reflection blurRad="0" dir="5400000" dist="38100" endA="0" endPos="30000" fadeDir="5400012" kx="0" rotWithShape="0" algn="bl" stPos="0" sy="-100000" ky="0"/>
          </a:effectLst>
        </p:spPr>
      </p:pic>
      <p:pic>
        <p:nvPicPr>
          <p:cNvPr id="168" name="Google Shape;168;p23"/>
          <p:cNvPicPr preferRelativeResize="0"/>
          <p:nvPr/>
        </p:nvPicPr>
        <p:blipFill>
          <a:blip r:embed="rId4">
            <a:alphaModFix amt="17000"/>
          </a:blip>
          <a:stretch>
            <a:fillRect/>
          </a:stretch>
        </p:blipFill>
        <p:spPr>
          <a:xfrm>
            <a:off x="0" y="0"/>
            <a:ext cx="9144003" cy="5136451"/>
          </a:xfrm>
          <a:prstGeom prst="rect">
            <a:avLst/>
          </a:prstGeom>
          <a:noFill/>
          <a:ln>
            <a:noFill/>
          </a:ln>
        </p:spPr>
      </p:pic>
      <p:sp>
        <p:nvSpPr>
          <p:cNvPr id="169" name="Google Shape;169;p23"/>
          <p:cNvSpPr txBox="1"/>
          <p:nvPr/>
        </p:nvSpPr>
        <p:spPr>
          <a:xfrm>
            <a:off x="2045650" y="908925"/>
            <a:ext cx="5942100" cy="366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lt1"/>
              </a:solidFill>
            </a:endParaRPr>
          </a:p>
        </p:txBody>
      </p:sp>
      <p:pic>
        <p:nvPicPr>
          <p:cNvPr id="170" name="Google Shape;170;p23"/>
          <p:cNvPicPr preferRelativeResize="0"/>
          <p:nvPr/>
        </p:nvPicPr>
        <p:blipFill>
          <a:blip r:embed="rId5">
            <a:alphaModFix amt="26000"/>
          </a:blip>
          <a:stretch>
            <a:fillRect/>
          </a:stretch>
        </p:blipFill>
        <p:spPr>
          <a:xfrm>
            <a:off x="0" y="0"/>
            <a:ext cx="9143999" cy="5143500"/>
          </a:xfrm>
          <a:prstGeom prst="rect">
            <a:avLst/>
          </a:prstGeom>
          <a:noFill/>
          <a:ln>
            <a:noFill/>
          </a:ln>
        </p:spPr>
      </p:pic>
      <p:sp>
        <p:nvSpPr>
          <p:cNvPr id="171" name="Google Shape;171;p23"/>
          <p:cNvSpPr txBox="1"/>
          <p:nvPr/>
        </p:nvSpPr>
        <p:spPr>
          <a:xfrm>
            <a:off x="493500" y="241625"/>
            <a:ext cx="2141100" cy="54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400">
                <a:solidFill>
                  <a:schemeClr val="lt1"/>
                </a:solidFill>
                <a:latin typeface="IBM Plex Serif Medium"/>
                <a:ea typeface="IBM Plex Serif Medium"/>
                <a:cs typeface="IBM Plex Serif Medium"/>
                <a:sym typeface="IBM Plex Serif Medium"/>
              </a:rPr>
              <a:t>Methodology</a:t>
            </a:r>
            <a:endParaRPr sz="2400">
              <a:solidFill>
                <a:schemeClr val="lt1"/>
              </a:solidFill>
              <a:latin typeface="IBM Plex Serif Medium"/>
              <a:ea typeface="IBM Plex Serif Medium"/>
              <a:cs typeface="IBM Plex Serif Medium"/>
              <a:sym typeface="IBM Plex Serif Medium"/>
            </a:endParaRPr>
          </a:p>
        </p:txBody>
      </p:sp>
      <p:sp>
        <p:nvSpPr>
          <p:cNvPr id="172" name="Google Shape;172;p23"/>
          <p:cNvSpPr txBox="1"/>
          <p:nvPr/>
        </p:nvSpPr>
        <p:spPr>
          <a:xfrm>
            <a:off x="755525" y="830350"/>
            <a:ext cx="36228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lt1"/>
                </a:solidFill>
              </a:rPr>
              <a:t>Inception v3 model:</a:t>
            </a:r>
            <a:endParaRPr sz="1800">
              <a:solidFill>
                <a:schemeClr val="lt1"/>
              </a:solidFill>
            </a:endParaRPr>
          </a:p>
        </p:txBody>
      </p:sp>
      <p:sp>
        <p:nvSpPr>
          <p:cNvPr id="173" name="Google Shape;173;p23"/>
          <p:cNvSpPr txBox="1"/>
          <p:nvPr/>
        </p:nvSpPr>
        <p:spPr>
          <a:xfrm>
            <a:off x="881400" y="1293975"/>
            <a:ext cx="8262600" cy="2989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chemeClr val="lt1"/>
                </a:solidFill>
              </a:rPr>
              <a:t>Overview</a:t>
            </a:r>
            <a:r>
              <a:rPr lang="en" sz="1500">
                <a:solidFill>
                  <a:schemeClr val="lt1"/>
                </a:solidFill>
              </a:rPr>
              <a:t>: Inception v3 is a deep convolutional neural network architecture developed by Google as an improvement to earlier versions of the Inception models. </a:t>
            </a:r>
            <a:endParaRPr sz="1500">
              <a:solidFill>
                <a:schemeClr val="lt1"/>
              </a:solidFill>
            </a:endParaRPr>
          </a:p>
          <a:p>
            <a:pPr indent="0" lvl="0" marL="0" rtl="0" algn="l">
              <a:spcBef>
                <a:spcPts val="0"/>
              </a:spcBef>
              <a:spcAft>
                <a:spcPts val="0"/>
              </a:spcAft>
              <a:buNone/>
            </a:pPr>
            <a:r>
              <a:t/>
            </a:r>
            <a:endParaRPr sz="1500">
              <a:solidFill>
                <a:schemeClr val="lt1"/>
              </a:solidFill>
            </a:endParaRPr>
          </a:p>
          <a:p>
            <a:pPr indent="0" lvl="0" marL="0" rtl="0" algn="l">
              <a:lnSpc>
                <a:spcPct val="115000"/>
              </a:lnSpc>
              <a:spcBef>
                <a:spcPts val="0"/>
              </a:spcBef>
              <a:spcAft>
                <a:spcPts val="0"/>
              </a:spcAft>
              <a:buNone/>
            </a:pPr>
            <a:r>
              <a:rPr lang="en" sz="1500">
                <a:solidFill>
                  <a:schemeClr val="lt1"/>
                </a:solidFill>
              </a:rPr>
              <a:t>Total number of layers: 311</a:t>
            </a:r>
            <a:endParaRPr sz="1500">
              <a:solidFill>
                <a:schemeClr val="lt1"/>
              </a:solidFill>
            </a:endParaRPr>
          </a:p>
          <a:p>
            <a:pPr indent="0" lvl="0" marL="0" rtl="0" algn="l">
              <a:spcBef>
                <a:spcPts val="0"/>
              </a:spcBef>
              <a:spcAft>
                <a:spcPts val="0"/>
              </a:spcAft>
              <a:buNone/>
            </a:pPr>
            <a:r>
              <a:rPr lang="en" sz="1500">
                <a:solidFill>
                  <a:schemeClr val="lt1"/>
                </a:solidFill>
              </a:rPr>
              <a:t>It consists of </a:t>
            </a:r>
            <a:r>
              <a:rPr lang="en" sz="1500">
                <a:solidFill>
                  <a:schemeClr val="lt1"/>
                </a:solidFill>
              </a:rPr>
              <a:t>the</a:t>
            </a:r>
            <a:r>
              <a:rPr lang="en" sz="1500">
                <a:solidFill>
                  <a:schemeClr val="lt1"/>
                </a:solidFill>
              </a:rPr>
              <a:t> </a:t>
            </a:r>
            <a:r>
              <a:rPr lang="en" sz="1500">
                <a:solidFill>
                  <a:schemeClr val="lt1"/>
                </a:solidFill>
              </a:rPr>
              <a:t>following</a:t>
            </a:r>
            <a:r>
              <a:rPr lang="en" sz="1500">
                <a:solidFill>
                  <a:schemeClr val="lt1"/>
                </a:solidFill>
              </a:rPr>
              <a:t> :</a:t>
            </a:r>
            <a:endParaRPr sz="1500">
              <a:solidFill>
                <a:schemeClr val="lt1"/>
              </a:solidFill>
            </a:endParaRPr>
          </a:p>
          <a:p>
            <a:pPr indent="-323850" lvl="0" marL="457200" rtl="0" algn="l">
              <a:spcBef>
                <a:spcPts val="0"/>
              </a:spcBef>
              <a:spcAft>
                <a:spcPts val="0"/>
              </a:spcAft>
              <a:buClr>
                <a:schemeClr val="lt1"/>
              </a:buClr>
              <a:buSzPts val="1500"/>
              <a:buAutoNum type="arabicPeriod"/>
            </a:pPr>
            <a:r>
              <a:rPr lang="en" sz="1500">
                <a:solidFill>
                  <a:schemeClr val="lt1"/>
                </a:solidFill>
              </a:rPr>
              <a:t>Convolution Layers </a:t>
            </a:r>
            <a:r>
              <a:rPr lang="en" sz="1300">
                <a:solidFill>
                  <a:schemeClr val="lt1"/>
                </a:solidFill>
                <a:latin typeface="Roboto"/>
                <a:ea typeface="Roboto"/>
                <a:cs typeface="Roboto"/>
                <a:sym typeface="Roboto"/>
              </a:rPr>
              <a:t>(Extract features from the input image)</a:t>
            </a:r>
            <a:endParaRPr sz="1300">
              <a:solidFill>
                <a:schemeClr val="lt1"/>
              </a:solidFill>
              <a:latin typeface="Roboto"/>
              <a:ea typeface="Roboto"/>
              <a:cs typeface="Roboto"/>
              <a:sym typeface="Roboto"/>
            </a:endParaRPr>
          </a:p>
          <a:p>
            <a:pPr indent="-323850" lvl="0" marL="457200" rtl="0" algn="l">
              <a:spcBef>
                <a:spcPts val="0"/>
              </a:spcBef>
              <a:spcAft>
                <a:spcPts val="0"/>
              </a:spcAft>
              <a:buClr>
                <a:schemeClr val="lt1"/>
              </a:buClr>
              <a:buSzPts val="1500"/>
              <a:buAutoNum type="arabicPeriod"/>
            </a:pPr>
            <a:r>
              <a:rPr lang="en" sz="1500">
                <a:solidFill>
                  <a:schemeClr val="lt1"/>
                </a:solidFill>
              </a:rPr>
              <a:t>Avg/Mean Pooling Layers </a:t>
            </a:r>
            <a:r>
              <a:rPr lang="en" sz="1300">
                <a:solidFill>
                  <a:schemeClr val="lt1"/>
                </a:solidFill>
                <a:latin typeface="Roboto"/>
                <a:ea typeface="Roboto"/>
                <a:cs typeface="Roboto"/>
                <a:sym typeface="Roboto"/>
              </a:rPr>
              <a:t>(Reduces spatial dimensions of the input by averaging)</a:t>
            </a:r>
            <a:endParaRPr sz="1300">
              <a:solidFill>
                <a:schemeClr val="lt1"/>
              </a:solidFill>
              <a:latin typeface="Roboto"/>
              <a:ea typeface="Roboto"/>
              <a:cs typeface="Roboto"/>
              <a:sym typeface="Roboto"/>
            </a:endParaRPr>
          </a:p>
          <a:p>
            <a:pPr indent="-323850" lvl="0" marL="457200" rtl="0" algn="l">
              <a:spcBef>
                <a:spcPts val="0"/>
              </a:spcBef>
              <a:spcAft>
                <a:spcPts val="0"/>
              </a:spcAft>
              <a:buClr>
                <a:schemeClr val="lt1"/>
              </a:buClr>
              <a:buSzPts val="1500"/>
              <a:buAutoNum type="arabicPeriod"/>
            </a:pPr>
            <a:r>
              <a:rPr lang="en" sz="1500">
                <a:solidFill>
                  <a:schemeClr val="lt1"/>
                </a:solidFill>
              </a:rPr>
              <a:t>Max Pooling Layers </a:t>
            </a:r>
            <a:r>
              <a:rPr lang="en" sz="1300">
                <a:solidFill>
                  <a:schemeClr val="lt1"/>
                </a:solidFill>
                <a:latin typeface="Roboto"/>
                <a:ea typeface="Roboto"/>
                <a:cs typeface="Roboto"/>
                <a:sym typeface="Roboto"/>
              </a:rPr>
              <a:t>(Down-sample the spatial dimensions of the input)</a:t>
            </a:r>
            <a:endParaRPr sz="1300">
              <a:solidFill>
                <a:schemeClr val="lt1"/>
              </a:solidFill>
              <a:latin typeface="Roboto"/>
              <a:ea typeface="Roboto"/>
              <a:cs typeface="Roboto"/>
              <a:sym typeface="Roboto"/>
            </a:endParaRPr>
          </a:p>
          <a:p>
            <a:pPr indent="-323850" lvl="0" marL="457200" rtl="0" algn="l">
              <a:spcBef>
                <a:spcPts val="0"/>
              </a:spcBef>
              <a:spcAft>
                <a:spcPts val="0"/>
              </a:spcAft>
              <a:buClr>
                <a:schemeClr val="lt1"/>
              </a:buClr>
              <a:buSzPts val="1500"/>
              <a:buAutoNum type="arabicPeriod"/>
            </a:pPr>
            <a:r>
              <a:rPr lang="en" sz="1500">
                <a:solidFill>
                  <a:schemeClr val="lt1"/>
                </a:solidFill>
              </a:rPr>
              <a:t>Concatenation Layers </a:t>
            </a:r>
            <a:r>
              <a:rPr lang="en" sz="1300">
                <a:solidFill>
                  <a:schemeClr val="lt1"/>
                </a:solidFill>
                <a:latin typeface="Roboto"/>
                <a:ea typeface="Roboto"/>
                <a:cs typeface="Roboto"/>
                <a:sym typeface="Roboto"/>
              </a:rPr>
              <a:t>(Combine multiple feature maps)</a:t>
            </a:r>
            <a:endParaRPr sz="1300">
              <a:solidFill>
                <a:schemeClr val="lt1"/>
              </a:solidFill>
              <a:latin typeface="Roboto"/>
              <a:ea typeface="Roboto"/>
              <a:cs typeface="Roboto"/>
              <a:sym typeface="Roboto"/>
            </a:endParaRPr>
          </a:p>
          <a:p>
            <a:pPr indent="-323850" lvl="0" marL="457200" rtl="0" algn="l">
              <a:spcBef>
                <a:spcPts val="0"/>
              </a:spcBef>
              <a:spcAft>
                <a:spcPts val="0"/>
              </a:spcAft>
              <a:buClr>
                <a:schemeClr val="lt1"/>
              </a:buClr>
              <a:buSzPts val="1500"/>
              <a:buAutoNum type="arabicPeriod"/>
            </a:pPr>
            <a:r>
              <a:rPr lang="en" sz="1500">
                <a:solidFill>
                  <a:schemeClr val="lt1"/>
                </a:solidFill>
              </a:rPr>
              <a:t>Dropout Layers </a:t>
            </a:r>
            <a:r>
              <a:rPr lang="en" sz="1300">
                <a:solidFill>
                  <a:schemeClr val="lt1"/>
                </a:solidFill>
                <a:latin typeface="Roboto"/>
                <a:ea typeface="Roboto"/>
                <a:cs typeface="Roboto"/>
                <a:sym typeface="Roboto"/>
              </a:rPr>
              <a:t>(Certain percentage of neurons randomly set to zero in each iteration)</a:t>
            </a:r>
            <a:endParaRPr sz="1300">
              <a:solidFill>
                <a:schemeClr val="lt1"/>
              </a:solidFill>
              <a:latin typeface="Roboto"/>
              <a:ea typeface="Roboto"/>
              <a:cs typeface="Roboto"/>
              <a:sym typeface="Roboto"/>
            </a:endParaRPr>
          </a:p>
          <a:p>
            <a:pPr indent="-323850" lvl="0" marL="457200" rtl="0" algn="l">
              <a:spcBef>
                <a:spcPts val="0"/>
              </a:spcBef>
              <a:spcAft>
                <a:spcPts val="0"/>
              </a:spcAft>
              <a:buClr>
                <a:schemeClr val="lt1"/>
              </a:buClr>
              <a:buSzPts val="1500"/>
              <a:buAutoNum type="arabicPeriod"/>
            </a:pPr>
            <a:r>
              <a:rPr lang="en" sz="1500">
                <a:solidFill>
                  <a:schemeClr val="lt1"/>
                </a:solidFill>
              </a:rPr>
              <a:t>Fully Connected </a:t>
            </a:r>
            <a:r>
              <a:rPr lang="en" sz="1500">
                <a:solidFill>
                  <a:schemeClr val="lt1"/>
                </a:solidFill>
              </a:rPr>
              <a:t>Layers</a:t>
            </a:r>
            <a:r>
              <a:rPr lang="en" sz="1300">
                <a:solidFill>
                  <a:schemeClr val="lt1"/>
                </a:solidFill>
                <a:latin typeface="Roboto"/>
                <a:ea typeface="Roboto"/>
                <a:cs typeface="Roboto"/>
                <a:sym typeface="Roboto"/>
              </a:rPr>
              <a:t> (Connects every neuron from previous layer to neuron from  current layer)</a:t>
            </a:r>
            <a:endParaRPr sz="1300">
              <a:solidFill>
                <a:schemeClr val="lt1"/>
              </a:solidFill>
              <a:latin typeface="Roboto"/>
              <a:ea typeface="Roboto"/>
              <a:cs typeface="Roboto"/>
              <a:sym typeface="Roboto"/>
            </a:endParaRPr>
          </a:p>
          <a:p>
            <a:pPr indent="-323850" lvl="0" marL="457200" rtl="0" algn="l">
              <a:spcBef>
                <a:spcPts val="0"/>
              </a:spcBef>
              <a:spcAft>
                <a:spcPts val="0"/>
              </a:spcAft>
              <a:buClr>
                <a:schemeClr val="lt1"/>
              </a:buClr>
              <a:buSzPts val="1500"/>
              <a:buAutoNum type="arabicPeriod"/>
            </a:pPr>
            <a:r>
              <a:rPr lang="en" sz="1500">
                <a:solidFill>
                  <a:schemeClr val="lt1"/>
                </a:solidFill>
              </a:rPr>
              <a:t>Softmax Layers </a:t>
            </a:r>
            <a:r>
              <a:rPr lang="en" sz="1300">
                <a:solidFill>
                  <a:schemeClr val="lt1"/>
                </a:solidFill>
                <a:latin typeface="Roboto"/>
                <a:ea typeface="Roboto"/>
                <a:cs typeface="Roboto"/>
                <a:sym typeface="Roboto"/>
              </a:rPr>
              <a:t>(Converts raw output scores of the model into probabilities for each class)</a:t>
            </a:r>
            <a:endParaRPr sz="1300">
              <a:solidFill>
                <a:schemeClr val="lt1"/>
              </a:solidFill>
              <a:latin typeface="Roboto"/>
              <a:ea typeface="Roboto"/>
              <a:cs typeface="Roboto"/>
              <a:sym typeface="Roboto"/>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